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>
                <a:srgbClr val="A29A85"/>
              </a:buClr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57588660_2880x1920.jpeg"/>
          <p:cNvSpPr/>
          <p:nvPr>
            <p:ph type="pic" idx="13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157588660_2880x1920.jpeg"/>
          <p:cNvSpPr/>
          <p:nvPr>
            <p:ph type="pic" idx="13"/>
          </p:nvPr>
        </p:nvSpPr>
        <p:spPr>
          <a:xfrm>
            <a:off x="393693" y="-532431"/>
            <a:ext cx="12217402" cy="81449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Image"/>
          <p:cNvSpPr/>
          <p:nvPr>
            <p:ph type="pic" idx="13"/>
          </p:nvPr>
        </p:nvSpPr>
        <p:spPr>
          <a:xfrm>
            <a:off x="6362700" y="381000"/>
            <a:ext cx="6197600" cy="909874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Image"/>
          <p:cNvSpPr/>
          <p:nvPr>
            <p:ph type="pic" sz="half" idx="13"/>
          </p:nvPr>
        </p:nvSpPr>
        <p:spPr>
          <a:xfrm>
            <a:off x="1181100" y="2044700"/>
            <a:ext cx="5499100" cy="80732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quarter" idx="13"/>
          </p:nvPr>
        </p:nvSpPr>
        <p:spPr>
          <a:xfrm>
            <a:off x="6477000" y="5080000"/>
            <a:ext cx="5773137" cy="3898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quarter" idx="14"/>
          </p:nvPr>
        </p:nvSpPr>
        <p:spPr>
          <a:xfrm>
            <a:off x="6438900" y="749300"/>
            <a:ext cx="5848350" cy="3898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idx="15"/>
          </p:nvPr>
        </p:nvSpPr>
        <p:spPr>
          <a:xfrm>
            <a:off x="457200" y="266700"/>
            <a:ext cx="6350000" cy="9322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WorldReview.com" TargetMode="External"/><Relationship Id="rId3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P World Review: Modern: Video #30: Topic 5.4"/>
          <p:cNvSpPr txBox="1"/>
          <p:nvPr>
            <p:ph type="ctrTitle"/>
          </p:nvPr>
        </p:nvSpPr>
        <p:spPr>
          <a:xfrm>
            <a:off x="466675" y="393700"/>
            <a:ext cx="12071450" cy="2731443"/>
          </a:xfrm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/>
            <a:r>
              <a:t>AP World Review: Modern: Video #30: Topic 5.4</a:t>
            </a:r>
          </a:p>
        </p:txBody>
      </p:sp>
      <p:sp>
        <p:nvSpPr>
          <p:cNvPr id="144" name="Everything You Need To Know About Topic 5.4 To Succeed In AP World"/>
          <p:cNvSpPr txBox="1"/>
          <p:nvPr>
            <p:ph type="subTitle" sz="quarter" idx="1"/>
          </p:nvPr>
        </p:nvSpPr>
        <p:spPr>
          <a:xfrm>
            <a:off x="1270000" y="3175000"/>
            <a:ext cx="10464800" cy="21844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Topic 5.4 To Succeed In AP World</a:t>
            </a:r>
          </a:p>
        </p:txBody>
      </p:sp>
      <p:sp>
        <p:nvSpPr>
          <p:cNvPr id="145" name="www.APWorldReview.com"/>
          <p:cNvSpPr txBox="1"/>
          <p:nvPr/>
        </p:nvSpPr>
        <p:spPr>
          <a:xfrm>
            <a:off x="3921493" y="8496706"/>
            <a:ext cx="5161814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www.APWorldReview.com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7400" y="3765550"/>
            <a:ext cx="3810000" cy="471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opic 5.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Topic 5.4 </a:t>
            </a:r>
          </a:p>
        </p:txBody>
      </p:sp>
      <p:sp>
        <p:nvSpPr>
          <p:cNvPr id="149" name="This topic focuses on the spread of Industrialization throughout Europe and the world…"/>
          <p:cNvSpPr txBox="1"/>
          <p:nvPr>
            <p:ph type="body" sz="half" idx="1"/>
          </p:nvPr>
        </p:nvSpPr>
        <p:spPr>
          <a:xfrm>
            <a:off x="520700" y="2781300"/>
            <a:ext cx="6174185" cy="6502400"/>
          </a:xfrm>
          <a:prstGeom prst="rect">
            <a:avLst/>
          </a:prstGeom>
        </p:spPr>
        <p:txBody>
          <a:bodyPr/>
          <a:lstStyle/>
          <a:p>
            <a:pPr marL="457200" indent="-457200">
              <a:buBlip>
                <a:blip r:embed="rId2"/>
              </a:buBlip>
              <a:defRPr sz="3500"/>
            </a:pPr>
            <a:r>
              <a:t>This topic focuses on the spread of Industrialization throughout Europe and the world</a:t>
            </a:r>
          </a:p>
          <a:p>
            <a:pPr marL="457200" indent="-457200">
              <a:buBlip>
                <a:blip r:embed="rId2"/>
              </a:buBlip>
              <a:defRPr sz="3500"/>
            </a:pPr>
            <a:r>
              <a:t>During this time, European and American manufacturing will increase whereas the Middle East and Asia will see a decline in world production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hanges In Manufactu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Changes In Manufacturing</a:t>
            </a:r>
          </a:p>
        </p:txBody>
      </p:sp>
      <p:sp>
        <p:nvSpPr>
          <p:cNvPr id="152" name="Shipbuilding increased in India in the 17th century…"/>
          <p:cNvSpPr txBox="1"/>
          <p:nvPr>
            <p:ph type="body" sz="half" idx="1"/>
          </p:nvPr>
        </p:nvSpPr>
        <p:spPr>
          <a:xfrm>
            <a:off x="520700" y="2781300"/>
            <a:ext cx="6174185" cy="6502400"/>
          </a:xfrm>
          <a:prstGeom prst="rect">
            <a:avLst/>
          </a:prstGeom>
        </p:spPr>
        <p:txBody>
          <a:bodyPr/>
          <a:lstStyle/>
          <a:p>
            <a:pPr marL="457200" indent="-457200">
              <a:buBlip>
                <a:blip r:embed="rId2"/>
              </a:buBlip>
              <a:defRPr sz="3500"/>
            </a:pPr>
            <a:r>
              <a:t>Shipbuilding increased in India in the 17th century</a:t>
            </a:r>
          </a:p>
          <a:p>
            <a:pPr marL="457200" indent="-457200">
              <a:buBlip>
                <a:blip r:embed="rId2"/>
              </a:buBlip>
              <a:defRPr sz="3500"/>
            </a:pPr>
            <a:r>
              <a:t>British tariffs led to a decline in Indian mining </a:t>
            </a:r>
          </a:p>
          <a:p>
            <a:pPr marL="457200" indent="-457200">
              <a:buBlip>
                <a:blip r:embed="rId2"/>
              </a:buBlip>
              <a:defRPr sz="3500"/>
            </a:pPr>
            <a:r>
              <a:t>Arms Act of 1878:</a:t>
            </a:r>
          </a:p>
          <a:p>
            <a:pPr lvl="1">
              <a:buBlip>
                <a:blip r:embed="rId2"/>
              </a:buBlip>
              <a:defRPr sz="3500"/>
            </a:pPr>
            <a:r>
              <a:t>Restricted the production of weapons in India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3600" y="4191000"/>
            <a:ext cx="5005650" cy="4071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p" bldLvl="5" animBg="1" rev="0" advAuto="0" spid="15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iles In India And Egyp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Textiles In India And Egypt</a:t>
            </a:r>
          </a:p>
        </p:txBody>
      </p:sp>
      <p:sp>
        <p:nvSpPr>
          <p:cNvPr id="156" name="Increased textile production in India hurt British textile mills…"/>
          <p:cNvSpPr txBox="1"/>
          <p:nvPr>
            <p:ph type="body" sz="half" idx="1"/>
          </p:nvPr>
        </p:nvSpPr>
        <p:spPr>
          <a:xfrm>
            <a:off x="520700" y="2781300"/>
            <a:ext cx="6174185" cy="6502400"/>
          </a:xfrm>
          <a:prstGeom prst="rect">
            <a:avLst/>
          </a:prstGeom>
        </p:spPr>
        <p:txBody>
          <a:bodyPr/>
          <a:lstStyle/>
          <a:p>
            <a:pPr marL="457200" indent="-457200">
              <a:buBlip>
                <a:blip r:embed="rId2"/>
              </a:buBlip>
              <a:defRPr sz="3500"/>
            </a:pPr>
            <a:r>
              <a:t>Increased textile production in India hurt British textile mills</a:t>
            </a:r>
          </a:p>
          <a:p>
            <a:pPr marL="457200" indent="-457200">
              <a:buBlip>
                <a:blip r:embed="rId2"/>
              </a:buBlip>
              <a:defRPr sz="3500"/>
            </a:pPr>
            <a:r>
              <a:t>With increased textile production in Europe in the 19th century, Egypt suffered with their textile exports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he Spread Of Industrialization"/>
          <p:cNvSpPr txBox="1"/>
          <p:nvPr>
            <p:ph type="title"/>
          </p:nvPr>
        </p:nvSpPr>
        <p:spPr>
          <a:xfrm>
            <a:off x="521692" y="698500"/>
            <a:ext cx="11961416" cy="1905000"/>
          </a:xfrm>
          <a:prstGeom prst="rect">
            <a:avLst/>
          </a:prstGeom>
        </p:spPr>
        <p:txBody>
          <a:bodyPr/>
          <a:lstStyle/>
          <a:p>
            <a:pPr/>
            <a:r>
              <a:t>The Spread Of Industrialization</a:t>
            </a:r>
          </a:p>
        </p:txBody>
      </p:sp>
      <p:sp>
        <p:nvSpPr>
          <p:cNvPr id="159" name="After Britain, Belgium, France, and Germany industrialized with Russia and Japan industrializing after…"/>
          <p:cNvSpPr txBox="1"/>
          <p:nvPr>
            <p:ph type="body" sz="half" idx="1"/>
          </p:nvPr>
        </p:nvSpPr>
        <p:spPr>
          <a:xfrm>
            <a:off x="520700" y="2781300"/>
            <a:ext cx="6893521" cy="6502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After Britain, Belgium, France, and Germany industrialized with Russia and Japan industrializing after</a:t>
            </a:r>
          </a:p>
          <a:p>
            <a:pPr lvl="1">
              <a:buBlip>
                <a:blip r:embed="rId2"/>
              </a:buBlip>
            </a:pPr>
            <a:r>
              <a:t>France saw a delay in industrialization due to the French Revolution and wars in Europe</a:t>
            </a:r>
          </a:p>
          <a:p>
            <a:pPr lvl="1">
              <a:buBlip>
                <a:blip r:embed="rId2"/>
              </a:buBlip>
            </a:pPr>
            <a:r>
              <a:t>After unification in 1871, Germany quickly became a major industrial power</a:t>
            </a:r>
          </a:p>
          <a:p>
            <a:pPr lvl="1">
              <a:buBlip>
                <a:blip r:embed="rId2"/>
              </a:buBlip>
            </a:pPr>
            <a:r>
              <a:t>Russia built the Trans-Siberian Railroad</a:t>
            </a:r>
          </a:p>
          <a:p>
            <a:pPr lvl="2">
              <a:buBlip>
                <a:blip r:embed="rId2"/>
              </a:buBlip>
            </a:pPr>
            <a:r>
              <a:t>Increased trade with Asia</a:t>
            </a:r>
          </a:p>
          <a:p>
            <a:pPr lvl="1">
              <a:buBlip>
                <a:blip r:embed="rId2"/>
              </a:buBlip>
            </a:pPr>
            <a:r>
              <a:t>Japan became industrialized after contact with the US (more in a few videos)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93000" y="2933673"/>
            <a:ext cx="4039434" cy="3197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8900" y="6260692"/>
            <a:ext cx="3810000" cy="2908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61" grpId="3"/>
      <p:bldP build="p" bldLvl="5" animBg="1" rev="0" advAuto="0" spid="15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he Spread Of Industrialization"/>
          <p:cNvSpPr txBox="1"/>
          <p:nvPr>
            <p:ph type="title"/>
          </p:nvPr>
        </p:nvSpPr>
        <p:spPr>
          <a:xfrm>
            <a:off x="521692" y="698500"/>
            <a:ext cx="11961416" cy="1905000"/>
          </a:xfrm>
          <a:prstGeom prst="rect">
            <a:avLst/>
          </a:prstGeom>
        </p:spPr>
        <p:txBody>
          <a:bodyPr/>
          <a:lstStyle/>
          <a:p>
            <a:pPr/>
            <a:r>
              <a:t>The Spread Of Industrialization</a:t>
            </a:r>
          </a:p>
        </p:txBody>
      </p:sp>
      <p:sp>
        <p:nvSpPr>
          <p:cNvPr id="164" name="After the Civil War, the US industrialized at a significant rate…"/>
          <p:cNvSpPr txBox="1"/>
          <p:nvPr>
            <p:ph type="body" sz="half" idx="1"/>
          </p:nvPr>
        </p:nvSpPr>
        <p:spPr>
          <a:xfrm>
            <a:off x="520700" y="2781300"/>
            <a:ext cx="6174185" cy="6502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3700"/>
            </a:pPr>
            <a:r>
              <a:t>After the Civil War, the US industrialized at a significant rate</a:t>
            </a:r>
          </a:p>
          <a:p>
            <a:pPr lvl="1">
              <a:buBlip>
                <a:blip r:embed="rId2"/>
              </a:buBlip>
              <a:defRPr sz="3700"/>
            </a:pPr>
            <a:r>
              <a:t>Immigrants worked in factories </a:t>
            </a:r>
          </a:p>
          <a:p>
            <a:pPr lvl="1">
              <a:buBlip>
                <a:blip r:embed="rId2"/>
              </a:buBlip>
              <a:defRPr sz="3700"/>
            </a:pPr>
            <a:r>
              <a:t>Transcontinental RR in 1869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8200" y="3987800"/>
            <a:ext cx="4680509" cy="3557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2"/>
      <p:bldP build="p" bldLvl="5" animBg="1" rev="0" advAuto="0" spid="16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Quick Recap"/>
          <p:cNvSpPr txBox="1"/>
          <p:nvPr>
            <p:ph type="title"/>
          </p:nvPr>
        </p:nvSpPr>
        <p:spPr>
          <a:xfrm>
            <a:off x="521692" y="698500"/>
            <a:ext cx="11961416" cy="1905000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8" name="Spread of Industrialization…"/>
          <p:cNvSpPr txBox="1"/>
          <p:nvPr>
            <p:ph type="body" sz="half" idx="1"/>
          </p:nvPr>
        </p:nvSpPr>
        <p:spPr>
          <a:xfrm>
            <a:off x="520700" y="2781300"/>
            <a:ext cx="6174185" cy="6502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4100"/>
            </a:pPr>
            <a:r>
              <a:t>Spread of Industrialization</a:t>
            </a:r>
          </a:p>
          <a:p>
            <a:pPr>
              <a:buBlip>
                <a:blip r:embed="rId2"/>
              </a:buBlip>
              <a:defRPr sz="4100"/>
            </a:pPr>
            <a:r>
              <a:t>Impact of Industrialization on the Middle East and Asia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ee You Back Here For Video #31!"/>
          <p:cNvSpPr txBox="1"/>
          <p:nvPr>
            <p:ph type="title"/>
          </p:nvPr>
        </p:nvSpPr>
        <p:spPr>
          <a:xfrm>
            <a:off x="521692" y="698500"/>
            <a:ext cx="11961416" cy="1905000"/>
          </a:xfrm>
          <a:prstGeom prst="rect">
            <a:avLst/>
          </a:prstGeom>
        </p:spPr>
        <p:txBody>
          <a:bodyPr/>
          <a:lstStyle/>
          <a:p>
            <a:pPr/>
            <a:r>
              <a:t>See You Back Here For Video #31!</a:t>
            </a:r>
          </a:p>
        </p:txBody>
      </p:sp>
      <p:sp>
        <p:nvSpPr>
          <p:cNvPr id="171" name="Thanks for watching…"/>
          <p:cNvSpPr txBox="1"/>
          <p:nvPr>
            <p:ph type="body" sz="half" idx="1"/>
          </p:nvPr>
        </p:nvSpPr>
        <p:spPr>
          <a:xfrm>
            <a:off x="520700" y="2781300"/>
            <a:ext cx="6174185" cy="6502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4100"/>
            </a:pPr>
            <a:r>
              <a:t>Thanks for watching</a:t>
            </a:r>
          </a:p>
          <a:p>
            <a:pPr>
              <a:buBlip>
                <a:blip r:embed="rId2"/>
              </a:buBlip>
              <a:defRPr sz="4100"/>
            </a:pPr>
            <a:r>
              <a:t>Best of luck!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8900" y="3676650"/>
            <a:ext cx="3810000" cy="471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