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13"/>
          </p:nvPr>
        </p:nvSpPr>
        <p:spPr>
          <a:xfrm>
            <a:off x="-725555" y="285492"/>
            <a:ext cx="13927350" cy="9076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14"/>
          </p:nvPr>
        </p:nvSpPr>
        <p:spPr>
          <a:xfrm>
            <a:off x="-458135" y="3185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387679" y="1342562"/>
            <a:ext cx="13785500" cy="89835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14"/>
          </p:nvPr>
        </p:nvSpPr>
        <p:spPr>
          <a:xfrm>
            <a:off x="6278260" y="900786"/>
            <a:ext cx="6411700" cy="4178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33388" y="1041395"/>
            <a:ext cx="12027434" cy="78378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609600" y="-12700"/>
            <a:ext cx="15084057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809750" y="519112"/>
            <a:ext cx="9685764" cy="631190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841065" y="1407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6068075" y="635557"/>
            <a:ext cx="13908500" cy="90637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Modern: Video #28: Topic 5.2"/>
          <p:cNvSpPr txBox="1"/>
          <p:nvPr>
            <p:ph type="ctrTitle"/>
          </p:nvPr>
        </p:nvSpPr>
        <p:spPr>
          <a:xfrm>
            <a:off x="460697" y="88900"/>
            <a:ext cx="12413606" cy="2164011"/>
          </a:xfrm>
          <a:prstGeom prst="rect">
            <a:avLst/>
          </a:prstGeom>
        </p:spPr>
        <p:txBody>
          <a:bodyPr/>
          <a:lstStyle/>
          <a:p>
            <a:pPr/>
            <a:r>
              <a:t>AP World Review: Modern: Video #28: Topic 5.2</a:t>
            </a:r>
          </a:p>
        </p:txBody>
      </p:sp>
      <p:sp>
        <p:nvSpPr>
          <p:cNvPr id="138" name="Everything You Need To Know About Topic 5.2 To Succeed In AP World Modern"/>
          <p:cNvSpPr txBox="1"/>
          <p:nvPr>
            <p:ph type="subTitle" sz="quarter" idx="1"/>
          </p:nvPr>
        </p:nvSpPr>
        <p:spPr>
          <a:xfrm>
            <a:off x="1079500" y="24003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5.2 To Succeed In AP World Modern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700" y="3644900"/>
            <a:ext cx="38354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ww.APWorldReview.com"/>
          <p:cNvSpPr txBox="1"/>
          <p:nvPr/>
        </p:nvSpPr>
        <p:spPr>
          <a:xfrm>
            <a:off x="4007222" y="86804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hilipp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Philippines </a:t>
            </a:r>
          </a:p>
        </p:txBody>
      </p:sp>
      <p:sp>
        <p:nvSpPr>
          <p:cNvPr id="174" name="Propaganda Movement: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Propaganda Movement:</a:t>
            </a:r>
          </a:p>
          <a:p>
            <a:pPr lvl="1"/>
            <a:r>
              <a:t>Inspired by Enlightenment ideas in the late-19th century</a:t>
            </a:r>
          </a:p>
          <a:p>
            <a:pPr lvl="1"/>
            <a:r>
              <a:t>Did not seek independence, rather reform and more control for the Philippines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505450"/>
            <a:ext cx="5409883" cy="2903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  <p:bldP build="whole" bldLvl="1" animBg="1" rev="0" advAuto="0" spid="1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New Zealand W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 Zealand Wars</a:t>
            </a:r>
          </a:p>
        </p:txBody>
      </p:sp>
      <p:sp>
        <p:nvSpPr>
          <p:cNvPr id="178" name="Maori - Polynesian people that occupied New Zealand since at least the 13th century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Maori - Polynesian people that occupied New Zealand since at least the 13th century</a:t>
            </a:r>
          </a:p>
          <a:p>
            <a:pPr/>
            <a:r>
              <a:t>In the mid-19th century, Britain annexed New Zealand and increased its control</a:t>
            </a:r>
          </a:p>
          <a:p>
            <a:pPr/>
            <a:r>
              <a:t>Maori tribes fought the British but were defeated in 1872</a:t>
            </a:r>
          </a:p>
          <a:p>
            <a:pPr lvl="1"/>
            <a:r>
              <a:t>A strong sense of nationalism developed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3300" y="4057708"/>
            <a:ext cx="5379236" cy="3625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ationalism I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Nationalism In Europe</a:t>
            </a:r>
          </a:p>
        </p:txBody>
      </p:sp>
      <p:sp>
        <p:nvSpPr>
          <p:cNvPr id="182" name="Nationalism will play a significant role in: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Nationalism will play a significant role in:</a:t>
            </a:r>
          </a:p>
          <a:p>
            <a:pPr lvl="1"/>
            <a:r>
              <a:t>Italian Unification</a:t>
            </a:r>
          </a:p>
          <a:p>
            <a:pPr lvl="1"/>
            <a:r>
              <a:t>German Unification</a:t>
            </a:r>
          </a:p>
          <a:p>
            <a:pPr lvl="1"/>
            <a:r>
              <a:t>The Balkan Peninsula</a:t>
            </a:r>
          </a:p>
          <a:p>
            <a:pPr lvl="1"/>
            <a:r>
              <a:t>Ottoman Empire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talian Un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Italian Unification</a:t>
            </a:r>
          </a:p>
        </p:txBody>
      </p:sp>
      <p:sp>
        <p:nvSpPr>
          <p:cNvPr id="185" name="Count di Cavour - prime minister of Piedmont-Sardinia sought to unite all of Italy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Count di Cavour - prime minister of Piedmont-Sardinia sought to unite all of Italy</a:t>
            </a:r>
          </a:p>
          <a:p>
            <a:pPr/>
            <a:r>
              <a:t>Allied with Giuseppe Garibaldi and helped unite Italy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800" y="2949728"/>
            <a:ext cx="4254264" cy="5530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  <p:bldP build="whole" bldLvl="1" animBg="1" rev="0" advAuto="0" spid="18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erman Un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German Unification</a:t>
            </a:r>
          </a:p>
        </p:txBody>
      </p:sp>
      <p:sp>
        <p:nvSpPr>
          <p:cNvPr id="189" name="Prussian leader Otto von Bismarck sought to unite Germany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Prussian leader Otto von Bismarck sought to unite Germany </a:t>
            </a:r>
          </a:p>
          <a:p>
            <a:pPr lvl="1"/>
            <a:r>
              <a:t>Defeated France in the Franco-Prussian War (1870)</a:t>
            </a:r>
          </a:p>
          <a:p>
            <a:pPr/>
            <a:r>
              <a:t>1871 - Otto von Bismarck united Germany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600" y="3257550"/>
            <a:ext cx="3383992" cy="5029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p" bldLvl="5" animBg="1" rev="0" advAuto="0" spid="1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Balkan Peninsu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Balkan Peninsula</a:t>
            </a:r>
          </a:p>
        </p:txBody>
      </p:sp>
      <p:sp>
        <p:nvSpPr>
          <p:cNvPr id="193" name="Greece achieved independence in 1827 with the help of the British, French, and Russians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Greece achieved independence in 1827 with the help of the British, French, and Russians</a:t>
            </a:r>
          </a:p>
          <a:p>
            <a:pPr/>
            <a:r>
              <a:t>A weakened Ottoman Empire saw nationalism increase in Serbia, Bulgaria, and Romania</a:t>
            </a:r>
          </a:p>
          <a:p>
            <a:pPr lvl="1"/>
            <a:r>
              <a:t>Will come back to in the 20th century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ttoman Empire Nation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Ottoman Empire Nationalism</a:t>
            </a:r>
          </a:p>
        </p:txBody>
      </p:sp>
      <p:sp>
        <p:nvSpPr>
          <p:cNvPr id="196" name="Ottomanism - hoped to achieve a modern, unified state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Ottomanism - hoped to achieve a modern, unified state</a:t>
            </a:r>
          </a:p>
          <a:p>
            <a:pPr lvl="1"/>
            <a:r>
              <a:t>Increased government involvement in education</a:t>
            </a:r>
          </a:p>
          <a:p>
            <a:pPr lvl="1"/>
            <a:r>
              <a:t>Many groups within the Ottoman Empire were weary of Ottomanism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0350" y="3403600"/>
            <a:ext cx="4482260" cy="4425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  <p:bldP build="whole" bldLvl="1" animBg="1" rev="0" advAuto="0" spid="19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200" name="Enlightenment -&gt; American Revolution -&gt; French Revolution -&gt; Haitian Revolution -&gt; Latin American Revolutions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 marL="264032" indent="-264032" defTabSz="449833">
              <a:spcBef>
                <a:spcPts val="2900"/>
              </a:spcBef>
              <a:defRPr sz="2618"/>
            </a:pPr>
            <a:r>
              <a:t>Enlightenment -&gt; American Revolution -&gt; French Revolution -&gt; Haitian Revolution -&gt; Latin American Revolutions</a:t>
            </a:r>
          </a:p>
          <a:p>
            <a:pPr marL="264032" indent="-264032" defTabSz="449833">
              <a:spcBef>
                <a:spcPts val="2900"/>
              </a:spcBef>
              <a:defRPr sz="2618"/>
            </a:pPr>
            <a:r>
              <a:t>“Letter From Jamaica”</a:t>
            </a:r>
          </a:p>
          <a:p>
            <a:pPr marL="264032" indent="-264032" defTabSz="449833">
              <a:spcBef>
                <a:spcPts val="2900"/>
              </a:spcBef>
              <a:defRPr sz="2618"/>
            </a:pPr>
            <a:r>
              <a:t>Nationalist movements in: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The Philippines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New Zealand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Italy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Germany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Balkan Peninsula</a:t>
            </a:r>
          </a:p>
          <a:p>
            <a:pPr lvl="1" marL="528065" indent="-264032" defTabSz="449833">
              <a:spcBef>
                <a:spcPts val="2900"/>
              </a:spcBef>
              <a:defRPr sz="2618"/>
            </a:pPr>
            <a:r>
              <a:t>Ottoman Empire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e You Back Here For Video #29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#29!</a:t>
            </a:r>
          </a:p>
        </p:txBody>
      </p:sp>
      <p:sp>
        <p:nvSpPr>
          <p:cNvPr id="203" name="Thanks for watching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900" y="3314700"/>
            <a:ext cx="38354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opic 5.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 5.2 </a:t>
            </a:r>
          </a:p>
        </p:txBody>
      </p:sp>
      <p:sp>
        <p:nvSpPr>
          <p:cNvPr id="143" name="This topic focuses on revolutions around the world between 1750 and 1900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This topic focuses on revolutions around the world between 1750 and 1900</a:t>
            </a:r>
          </a:p>
          <a:p>
            <a:pPr/>
            <a:r>
              <a:t>Big Idea:</a:t>
            </a:r>
          </a:p>
          <a:p>
            <a:pPr lvl="1"/>
            <a:r>
              <a:t>Enlightenment -&gt; American Revolution -&gt; French Revolution -&gt; Haitian Revolution -&gt; Latin American Revolutions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American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American Revolution</a:t>
            </a:r>
          </a:p>
        </p:txBody>
      </p:sp>
      <p:sp>
        <p:nvSpPr>
          <p:cNvPr id="146" name="Americans became weary of the British economic policies and increasingly became more independent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700"/>
              </a:spcBef>
              <a:defRPr sz="3366"/>
            </a:pPr>
            <a:r>
              <a:t>Americans became weary of the British economic policies and increasingly became more independent</a:t>
            </a:r>
          </a:p>
          <a:p>
            <a:pPr marL="339470" indent="-339470" defTabSz="578358">
              <a:spcBef>
                <a:spcPts val="3700"/>
              </a:spcBef>
              <a:defRPr sz="3366"/>
            </a:pPr>
            <a:r>
              <a:t>July 4, 1776 - </a:t>
            </a:r>
            <a:r>
              <a:rPr u="sng"/>
              <a:t>Declaration of Independence</a:t>
            </a:r>
          </a:p>
          <a:p>
            <a:pPr lvl="1" marL="678941" indent="-339470" defTabSz="578358">
              <a:spcBef>
                <a:spcPts val="3700"/>
              </a:spcBef>
              <a:defRPr sz="3366"/>
            </a:pPr>
            <a:r>
              <a:t>Influenced by John Locke’s natural rights</a:t>
            </a:r>
          </a:p>
          <a:p>
            <a:pPr marL="339470" indent="-339470" defTabSz="578358">
              <a:spcBef>
                <a:spcPts val="3700"/>
              </a:spcBef>
              <a:defRPr sz="3366"/>
            </a:pPr>
            <a:r>
              <a:t>France played a significant role in aiding the Americans against the British during the war</a:t>
            </a:r>
          </a:p>
          <a:p>
            <a:pPr lvl="1" marL="678941" indent="-339470" defTabSz="578358">
              <a:spcBef>
                <a:spcPts val="3700"/>
              </a:spcBef>
              <a:defRPr sz="3366"/>
            </a:pPr>
            <a:r>
              <a:t>End in 1783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4200" y="2813050"/>
            <a:ext cx="4562037" cy="5412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French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French Revolution</a:t>
            </a:r>
          </a:p>
        </p:txBody>
      </p:sp>
      <p:sp>
        <p:nvSpPr>
          <p:cNvPr id="150" name="Causes: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 marL="240029" indent="-240029" defTabSz="408940">
              <a:spcBef>
                <a:spcPts val="2600"/>
              </a:spcBef>
              <a:defRPr sz="2380"/>
            </a:pPr>
            <a:r>
              <a:t>Causes:</a:t>
            </a:r>
          </a:p>
          <a:p>
            <a:pPr lvl="1" marL="480059" indent="-240029" defTabSz="408940">
              <a:spcBef>
                <a:spcPts val="2600"/>
              </a:spcBef>
              <a:defRPr sz="2380"/>
            </a:pPr>
            <a:r>
              <a:t>Economics - the 3rd estate paid most taxes, made up most of the population</a:t>
            </a:r>
          </a:p>
          <a:p>
            <a:pPr lvl="1" marL="480059" indent="-240029" defTabSz="408940">
              <a:spcBef>
                <a:spcPts val="2600"/>
              </a:spcBef>
              <a:defRPr sz="2380"/>
            </a:pPr>
            <a:r>
              <a:t>1st estate (clergy) and 2nd estate (nobles) paid little in taxes </a:t>
            </a:r>
          </a:p>
          <a:p>
            <a:pPr lvl="1" marL="480059" indent="-240029" defTabSz="408940">
              <a:spcBef>
                <a:spcPts val="2600"/>
              </a:spcBef>
              <a:defRPr sz="2380"/>
            </a:pPr>
            <a:r>
              <a:t>Storming of the Bastille - July 14, 1789</a:t>
            </a:r>
          </a:p>
          <a:p>
            <a:pPr marL="240029" indent="-240029" defTabSz="408940">
              <a:spcBef>
                <a:spcPts val="2600"/>
              </a:spcBef>
              <a:defRPr sz="2380"/>
            </a:pPr>
            <a:r>
              <a:rPr u="sng"/>
              <a:t>Declaration of the Rights of Man and the Citizen</a:t>
            </a:r>
            <a:r>
              <a:t>:</a:t>
            </a:r>
          </a:p>
          <a:p>
            <a:pPr lvl="1" marL="480059" indent="-240029" defTabSz="408940">
              <a:spcBef>
                <a:spcPts val="2600"/>
              </a:spcBef>
              <a:defRPr sz="2380"/>
            </a:pPr>
            <a:r>
              <a:t>Declared basic human rights</a:t>
            </a:r>
          </a:p>
          <a:p>
            <a:pPr lvl="1" marL="480059" indent="-240029" defTabSz="408940">
              <a:spcBef>
                <a:spcPts val="2600"/>
              </a:spcBef>
              <a:defRPr sz="2380"/>
            </a:pPr>
            <a:r>
              <a:t>Influenced by Enlightenment ideas</a:t>
            </a:r>
          </a:p>
          <a:p>
            <a:pPr lvl="2" marL="720090" indent="-240029" defTabSz="408940">
              <a:spcBef>
                <a:spcPts val="2600"/>
              </a:spcBef>
              <a:defRPr sz="2380"/>
            </a:pPr>
            <a:r>
              <a:t>“Natural rights”</a:t>
            </a:r>
          </a:p>
          <a:p>
            <a:pPr lvl="2" marL="720090" indent="-240029" defTabSz="408940">
              <a:spcBef>
                <a:spcPts val="2600"/>
              </a:spcBef>
              <a:defRPr sz="2380"/>
            </a:pPr>
            <a:r>
              <a:t>Individualism</a:t>
            </a:r>
          </a:p>
          <a:p>
            <a:pPr lvl="2" marL="720090" indent="-240029" defTabSz="408940">
              <a:spcBef>
                <a:spcPts val="2600"/>
              </a:spcBef>
              <a:defRPr sz="2380"/>
            </a:pPr>
            <a:r>
              <a:t>Social Contract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7600" y="5048250"/>
            <a:ext cx="3418427" cy="4490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8163" y="1828800"/>
            <a:ext cx="3797301" cy="2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  <p:bldP build="whole" bldLvl="1" animBg="1" rev="0" advAuto="0" spid="151" grpId="3"/>
      <p:bldP build="whole" bldLvl="1" animBg="1" rev="0" advAuto="0" spid="1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he French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French Revolution</a:t>
            </a:r>
          </a:p>
        </p:txBody>
      </p:sp>
      <p:sp>
        <p:nvSpPr>
          <p:cNvPr id="155" name="Reign of Terror: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Reign of Terror:</a:t>
            </a:r>
          </a:p>
          <a:p>
            <a:pPr lvl="1"/>
            <a:r>
              <a:t>1790s</a:t>
            </a:r>
          </a:p>
          <a:p>
            <a:pPr lvl="1"/>
            <a:r>
              <a:t>Maximilien Robespierre </a:t>
            </a:r>
          </a:p>
          <a:p>
            <a:pPr lvl="1"/>
            <a:r>
              <a:t>Government executed thousands of individuals - including the King and Queen</a:t>
            </a:r>
          </a:p>
          <a:p>
            <a:pPr lvl="1"/>
            <a:r>
              <a:t>Eventually, Robespierre was guillotined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800" y="6463684"/>
            <a:ext cx="5202181" cy="307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7890" y="2507942"/>
            <a:ext cx="2794001" cy="354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6" grpId="3"/>
      <p:bldP build="whole" bldLvl="1" animBg="1" rev="0" advAuto="0" spid="1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Haitian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Haitian Revolution</a:t>
            </a:r>
          </a:p>
        </p:txBody>
      </p:sp>
      <p:sp>
        <p:nvSpPr>
          <p:cNvPr id="160" name="1791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 marL="298322" indent="-298322" defTabSz="508254">
              <a:spcBef>
                <a:spcPts val="3300"/>
              </a:spcBef>
              <a:defRPr sz="2958"/>
            </a:pPr>
            <a:r>
              <a:t>1791</a:t>
            </a:r>
          </a:p>
          <a:p>
            <a:pPr marL="298322" indent="-298322" defTabSz="508254">
              <a:spcBef>
                <a:spcPts val="3300"/>
              </a:spcBef>
              <a:defRPr sz="2958"/>
            </a:pPr>
            <a:r>
              <a:t>Slave revolt in Hispaniola </a:t>
            </a:r>
          </a:p>
          <a:p>
            <a:pPr lvl="1" marL="596645" indent="-298322" defTabSz="508254">
              <a:spcBef>
                <a:spcPts val="3300"/>
              </a:spcBef>
              <a:defRPr sz="2958"/>
            </a:pPr>
            <a:r>
              <a:t>Maroon communities - escaped slaves, led the revolt against white landowners </a:t>
            </a:r>
          </a:p>
          <a:p>
            <a:pPr marL="298322" indent="-298322" defTabSz="508254">
              <a:spcBef>
                <a:spcPts val="3300"/>
              </a:spcBef>
              <a:defRPr sz="2958"/>
            </a:pPr>
            <a:r>
              <a:t>Former slave Toussaint L’Ouverture led a rebellion against slavery</a:t>
            </a:r>
          </a:p>
          <a:p>
            <a:pPr marL="298322" indent="-298322" defTabSz="508254">
              <a:spcBef>
                <a:spcPts val="3300"/>
              </a:spcBef>
              <a:defRPr sz="2958"/>
            </a:pPr>
            <a:r>
              <a:t>1801 - Toussaint gains control of Haiti</a:t>
            </a:r>
          </a:p>
          <a:p>
            <a:pPr lvl="1" marL="596645" indent="-298322" defTabSz="508254">
              <a:spcBef>
                <a:spcPts val="3300"/>
              </a:spcBef>
              <a:defRPr sz="2958"/>
            </a:pPr>
            <a:r>
              <a:t>Land was divided up amongst former slaves</a:t>
            </a:r>
          </a:p>
          <a:p>
            <a:pPr marL="298322" indent="-298322" defTabSz="508254">
              <a:spcBef>
                <a:spcPts val="3300"/>
              </a:spcBef>
              <a:defRPr sz="2958"/>
            </a:pPr>
            <a:r>
              <a:t>1804 -  Haiti becomes the first country in Latin America to become independent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8800" y="3111500"/>
            <a:ext cx="3631189" cy="6040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Latin American Rev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Latin American Revolutions</a:t>
            </a:r>
          </a:p>
        </p:txBody>
      </p:sp>
      <p:sp>
        <p:nvSpPr>
          <p:cNvPr id="164" name="Many of the revolutions were led by creoles - (European ancestry born in Latin America)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Many of the revolutions were led by creoles - (European ancestry born in Latin America)</a:t>
            </a:r>
          </a:p>
          <a:p>
            <a:pPr lvl="1"/>
            <a:r>
              <a:t>Highly educated and read Enlightenment ideas</a:t>
            </a:r>
          </a:p>
          <a:p>
            <a:pPr/>
            <a:r>
              <a:t>Causes of the revolutions:</a:t>
            </a:r>
          </a:p>
          <a:p>
            <a:pPr lvl="1"/>
            <a:r>
              <a:t>Creoles resented Spanish mercantilism</a:t>
            </a:r>
          </a:p>
          <a:p>
            <a:pPr lvl="1"/>
            <a:r>
              <a:t>Creoles resented lack of political power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imon Boliv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Simon Bolivar</a:t>
            </a:r>
          </a:p>
        </p:txBody>
      </p:sp>
      <p:sp>
        <p:nvSpPr>
          <p:cNvPr id="167" name="Creole that advocated Enlightenment ideas in Latin America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Creole that advocated Enlightenment ideas in Latin America</a:t>
            </a:r>
          </a:p>
          <a:p>
            <a:pPr/>
            <a:r>
              <a:t>Helped influence independence movements in Venezuela, Colombia, Ecuador, and Peru</a:t>
            </a:r>
          </a:p>
          <a:p>
            <a:pPr/>
            <a:r>
              <a:rPr u="sng"/>
              <a:t>“Letter from Jamaica”</a:t>
            </a:r>
            <a:r>
              <a:t>:</a:t>
            </a:r>
          </a:p>
          <a:p>
            <a:pPr lvl="1"/>
            <a:r>
              <a:t>Outlined his plan for government in Latin America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0400" y="3360333"/>
            <a:ext cx="3972573" cy="5019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mpacts Of Latin American Rev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Impacts Of Latin American Revolutions</a:t>
            </a:r>
          </a:p>
        </p:txBody>
      </p:sp>
      <p:sp>
        <p:nvSpPr>
          <p:cNvPr id="171" name="Women did not gain many rights…"/>
          <p:cNvSpPr txBox="1"/>
          <p:nvPr>
            <p:ph type="body" idx="1"/>
          </p:nvPr>
        </p:nvSpPr>
        <p:spPr>
          <a:xfrm>
            <a:off x="381000" y="2171700"/>
            <a:ext cx="7304683" cy="7397155"/>
          </a:xfrm>
          <a:prstGeom prst="rect">
            <a:avLst/>
          </a:prstGeom>
        </p:spPr>
        <p:txBody>
          <a:bodyPr/>
          <a:lstStyle/>
          <a:p>
            <a:pPr/>
            <a:r>
              <a:t>Women did not gain many rights</a:t>
            </a:r>
          </a:p>
          <a:p>
            <a:pPr lvl="1"/>
            <a:r>
              <a:t>Could not vote</a:t>
            </a:r>
          </a:p>
          <a:p>
            <a:pPr lvl="1"/>
            <a:r>
              <a:t>Little education</a:t>
            </a:r>
          </a:p>
          <a:p>
            <a:pPr/>
            <a:r>
              <a:t>Voting requirements  - must read and write in Spanish to vote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