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Modern: Video #27: Topic 5.1"/>
          <p:cNvSpPr txBox="1"/>
          <p:nvPr>
            <p:ph type="ctrTitle"/>
          </p:nvPr>
        </p:nvSpPr>
        <p:spPr>
          <a:xfrm>
            <a:off x="431800" y="76200"/>
            <a:ext cx="12141200" cy="2418259"/>
          </a:xfrm>
          <a:prstGeom prst="rect">
            <a:avLst/>
          </a:prstGeom>
        </p:spPr>
        <p:txBody>
          <a:bodyPr/>
          <a:lstStyle>
            <a:lvl1pPr defTabSz="397763">
              <a:defRPr sz="6264"/>
            </a:lvl1pPr>
          </a:lstStyle>
          <a:p>
            <a:pPr/>
            <a:r>
              <a:t>AP World Review: Modern: Video #27: Topic 5.1</a:t>
            </a:r>
          </a:p>
        </p:txBody>
      </p:sp>
      <p:sp>
        <p:nvSpPr>
          <p:cNvPr id="120" name="Everything You Need To Know About Topic 5.1 To Succeed In AP World Modern"/>
          <p:cNvSpPr txBox="1"/>
          <p:nvPr>
            <p:ph type="subTitle" sz="quarter" idx="1"/>
          </p:nvPr>
        </p:nvSpPr>
        <p:spPr>
          <a:xfrm>
            <a:off x="1270000" y="2489200"/>
            <a:ext cx="10464800" cy="1663700"/>
          </a:xfrm>
          <a:prstGeom prst="rect">
            <a:avLst/>
          </a:prstGeom>
        </p:spPr>
        <p:txBody>
          <a:bodyPr/>
          <a:lstStyle>
            <a:lvl1pPr defTabSz="429768">
              <a:defRPr sz="3384"/>
            </a:lvl1pPr>
          </a:lstStyle>
          <a:p>
            <a:pPr/>
            <a:r>
              <a:t>Everything You Need To Know About Topic 5.1 To Succeed In AP World Modern</a:t>
            </a:r>
          </a:p>
        </p:txBody>
      </p:sp>
      <p:sp>
        <p:nvSpPr>
          <p:cNvPr id="121" name="www.APWorldReview.com"/>
          <p:cNvSpPr txBox="1"/>
          <p:nvPr/>
        </p:nvSpPr>
        <p:spPr>
          <a:xfrm>
            <a:off x="2699956" y="8753836"/>
            <a:ext cx="760488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4700" y="3905250"/>
            <a:ext cx="3835400" cy="47879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ationalism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/>
          <a:p>
            <a:pPr/>
            <a:r>
              <a:t>Nationalism</a:t>
            </a:r>
          </a:p>
        </p:txBody>
      </p:sp>
      <p:sp>
        <p:nvSpPr>
          <p:cNvPr id="158" name="What is it?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it?</a:t>
            </a:r>
          </a:p>
          <a:p>
            <a:pPr lvl="1">
              <a:buBlip>
                <a:blip r:embed="rId2"/>
              </a:buBlip>
            </a:pPr>
            <a:r>
              <a:t>Devotion/pride in your culture/country</a:t>
            </a:r>
          </a:p>
          <a:p>
            <a:pPr lvl="1">
              <a:buBlip>
                <a:blip r:embed="rId2"/>
              </a:buBlip>
            </a:pPr>
            <a:r>
              <a:t>This will inspire many rebellions in the Americas and Europe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0900" y="3257550"/>
            <a:ext cx="5255710" cy="299347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Enlightenment’s Influence On Reform Movements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/>
            <a:r>
              <a:t>Enlightenment’s Influence On Reform Movements</a:t>
            </a:r>
          </a:p>
        </p:txBody>
      </p:sp>
      <p:sp>
        <p:nvSpPr>
          <p:cNvPr id="162" name="New reforms included: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reforms included:</a:t>
            </a:r>
          </a:p>
          <a:p>
            <a:pPr lvl="1">
              <a:buBlip>
                <a:blip r:embed="rId2"/>
              </a:buBlip>
            </a:pPr>
            <a:r>
              <a:t>Abolition of slavery</a:t>
            </a:r>
          </a:p>
          <a:p>
            <a:pPr lvl="1">
              <a:buBlip>
                <a:blip r:embed="rId2"/>
              </a:buBlip>
            </a:pPr>
            <a:r>
              <a:t>End of serfdom</a:t>
            </a:r>
          </a:p>
          <a:p>
            <a:pPr lvl="1">
              <a:buBlip>
                <a:blip r:embed="rId2"/>
              </a:buBlip>
            </a:pPr>
            <a:r>
              <a:t>Calls for women’s suffrage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bolition Of Slavery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/>
          <a:p>
            <a:pPr/>
            <a:r>
              <a:t>Abolition Of Slavery</a:t>
            </a:r>
          </a:p>
        </p:txBody>
      </p:sp>
      <p:sp>
        <p:nvSpPr>
          <p:cNvPr id="165" name="Abolitionism began with ending the Atlantic Slave Trade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Abolitionism began with ending the Atlantic Slave Trade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Denmark in 1803 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Great Britain in 1807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US in 1808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Britain outlawed slavery in the 1830s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US in 1865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Brazil in 1888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0200" y="3600450"/>
            <a:ext cx="4299339" cy="47879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  <p:bldP build="whole" bldLvl="1" animBg="1" rev="0" advAuto="0" spid="16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End Of Serfdom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/>
          <a:p>
            <a:pPr/>
            <a:r>
              <a:t>End Of Serfdom</a:t>
            </a:r>
          </a:p>
        </p:txBody>
      </p:sp>
      <p:sp>
        <p:nvSpPr>
          <p:cNvPr id="169" name="Queen Elizabeth I abolished serfdom in 1574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Queen Elizabeth I abolished serfdom in 1574</a:t>
            </a:r>
          </a:p>
          <a:p>
            <a:pPr>
              <a:buBlip>
                <a:blip r:embed="rId2"/>
              </a:buBlip>
            </a:pPr>
            <a:r>
              <a:t>France did so in 1789</a:t>
            </a:r>
          </a:p>
          <a:p>
            <a:pPr>
              <a:buBlip>
                <a:blip r:embed="rId2"/>
              </a:buBlip>
            </a:pPr>
            <a:r>
              <a:t>Tsar Alexander II (Russia) abolished serfdom in 1861</a:t>
            </a:r>
          </a:p>
          <a:p>
            <a:pPr lvl="1">
              <a:buBlip>
                <a:blip r:embed="rId2"/>
              </a:buBlip>
            </a:pPr>
            <a:r>
              <a:t>23 million serfs 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0600" y="2876550"/>
            <a:ext cx="2794000" cy="4000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  <p:bldP build="whole" bldLvl="1" animBg="1" rev="0" advAuto="0" spid="17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alls For Women’s Suffrage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>
            <a:lvl1pPr defTabSz="393192">
              <a:defRPr sz="6192"/>
            </a:lvl1pPr>
          </a:lstStyle>
          <a:p>
            <a:pPr/>
            <a:r>
              <a:t>Calls For Women’s Suffrage</a:t>
            </a:r>
          </a:p>
        </p:txBody>
      </p:sp>
      <p:sp>
        <p:nvSpPr>
          <p:cNvPr id="173" name="People like Mary Wollstonecraft (A Vindication of the Rights of Women)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 marL="468122" indent="-468122" defTabSz="443484">
              <a:spcBef>
                <a:spcPts val="3100"/>
              </a:spcBef>
              <a:buBlip>
                <a:blip r:embed="rId2"/>
              </a:buBlip>
              <a:defRPr sz="3104"/>
            </a:pPr>
            <a:r>
              <a:t>People like Mary Wollstonecraft (</a:t>
            </a:r>
            <a:r>
              <a:rPr u="sng"/>
              <a:t>A Vindication of the Rights of Women</a:t>
            </a:r>
            <a:r>
              <a:t>)</a:t>
            </a:r>
          </a:p>
          <a:p>
            <a:pPr lvl="1" marL="936244" indent="-468122" defTabSz="443484">
              <a:spcBef>
                <a:spcPts val="3100"/>
              </a:spcBef>
              <a:buBlip>
                <a:blip r:embed="rId2"/>
              </a:buBlip>
              <a:defRPr sz="3104"/>
            </a:pPr>
            <a:r>
              <a:t>Argued that women should receive an equal education as men</a:t>
            </a:r>
          </a:p>
          <a:p>
            <a:pPr marL="468122" indent="-468122" defTabSz="443484">
              <a:spcBef>
                <a:spcPts val="3100"/>
              </a:spcBef>
              <a:buBlip>
                <a:blip r:embed="rId2"/>
              </a:buBlip>
              <a:defRPr sz="3104"/>
            </a:pPr>
            <a:r>
              <a:t>US granted women’s suffrage in 1920</a:t>
            </a:r>
          </a:p>
          <a:p>
            <a:pPr marL="468122" indent="-468122" defTabSz="443484">
              <a:spcBef>
                <a:spcPts val="3100"/>
              </a:spcBef>
              <a:buBlip>
                <a:blip r:embed="rId2"/>
              </a:buBlip>
              <a:defRPr sz="3104"/>
            </a:pPr>
            <a:r>
              <a:t>Britain granted women’s suffrage in 1928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0200" y="2819400"/>
            <a:ext cx="4323462" cy="526676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  <p:bldP build="whole" bldLvl="1" animBg="1" rev="0" advAuto="0" spid="17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Quick Recap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77" name="What is the Enlightenment?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 marL="328168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What is the Enlightenment?</a:t>
            </a:r>
          </a:p>
          <a:p>
            <a:pPr marL="328168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Empiricism</a:t>
            </a:r>
          </a:p>
          <a:p>
            <a:pPr marL="328168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Contributions of: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Hobbes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Locke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Voltaire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Montesquieu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Smith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T-Paine</a:t>
            </a:r>
          </a:p>
          <a:p>
            <a:pPr marL="328168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Know the isms of the 18th and 19th centuries</a:t>
            </a:r>
          </a:p>
          <a:p>
            <a:pPr marL="328168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Reform movements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ee You Back Here For Video #28: Topic 5.2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/>
            <a:r>
              <a:t>See You Back Here For Video #28: Topic 5.2</a:t>
            </a:r>
          </a:p>
        </p:txBody>
      </p:sp>
      <p:sp>
        <p:nvSpPr>
          <p:cNvPr id="180" name="Thanks for watching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00" y="3361283"/>
            <a:ext cx="3835400" cy="47879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opic 5.1"/>
          <p:cNvSpPr txBox="1"/>
          <p:nvPr>
            <p:ph type="title"/>
          </p:nvPr>
        </p:nvSpPr>
        <p:spPr>
          <a:xfrm>
            <a:off x="1270000" y="203200"/>
            <a:ext cx="10464800" cy="1769964"/>
          </a:xfrm>
          <a:prstGeom prst="rect">
            <a:avLst/>
          </a:prstGeom>
        </p:spPr>
        <p:txBody>
          <a:bodyPr/>
          <a:lstStyle/>
          <a:p>
            <a:pPr/>
            <a:r>
              <a:t>Topic 5.1</a:t>
            </a:r>
          </a:p>
        </p:txBody>
      </p:sp>
      <p:sp>
        <p:nvSpPr>
          <p:cNvPr id="125" name="This topic focuses on the Enlightenment and new isms that emerge in the 18th century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This topic focuses on the Enlightenment and new isms that emerge in the 18th century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he Enlightenment"/>
          <p:cNvSpPr txBox="1"/>
          <p:nvPr>
            <p:ph type="title"/>
          </p:nvPr>
        </p:nvSpPr>
        <p:spPr>
          <a:xfrm>
            <a:off x="1270000" y="203200"/>
            <a:ext cx="10464800" cy="1769964"/>
          </a:xfrm>
          <a:prstGeom prst="rect">
            <a:avLst/>
          </a:prstGeom>
        </p:spPr>
        <p:txBody>
          <a:bodyPr/>
          <a:lstStyle/>
          <a:p>
            <a:pPr/>
            <a:r>
              <a:t>The Enlightenment</a:t>
            </a:r>
          </a:p>
        </p:txBody>
      </p:sp>
      <p:sp>
        <p:nvSpPr>
          <p:cNvPr id="128" name="What is it?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it?</a:t>
            </a:r>
          </a:p>
          <a:p>
            <a:pPr lvl="1">
              <a:buBlip>
                <a:blip r:embed="rId2"/>
              </a:buBlip>
            </a:pPr>
            <a:r>
              <a:t>17th and 18th century movement</a:t>
            </a:r>
          </a:p>
          <a:p>
            <a:pPr lvl="1">
              <a:buBlip>
                <a:blip r:embed="rId2"/>
              </a:buBlip>
            </a:pPr>
            <a:r>
              <a:t>Focus on individualism and reason over tradition</a:t>
            </a:r>
          </a:p>
          <a:p>
            <a:pPr lvl="1">
              <a:buBlip>
                <a:blip r:embed="rId2"/>
              </a:buBlip>
            </a:pPr>
            <a:r>
              <a:t>People began to question traditional forms of government (monarchies)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mpiricism"/>
          <p:cNvSpPr txBox="1"/>
          <p:nvPr>
            <p:ph type="title"/>
          </p:nvPr>
        </p:nvSpPr>
        <p:spPr>
          <a:xfrm>
            <a:off x="1270000" y="203200"/>
            <a:ext cx="10464800" cy="1769964"/>
          </a:xfrm>
          <a:prstGeom prst="rect">
            <a:avLst/>
          </a:prstGeom>
        </p:spPr>
        <p:txBody>
          <a:bodyPr/>
          <a:lstStyle/>
          <a:p>
            <a:pPr/>
            <a:r>
              <a:t>Empiricism </a:t>
            </a:r>
          </a:p>
        </p:txBody>
      </p:sp>
      <p:sp>
        <p:nvSpPr>
          <p:cNvPr id="131" name="What is it?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it?</a:t>
            </a:r>
          </a:p>
          <a:p>
            <a:pPr lvl="1">
              <a:buBlip>
                <a:blip r:embed="rId2"/>
              </a:buBlip>
            </a:pPr>
            <a:r>
              <a:t>Knowledge comes from experience and experiments </a:t>
            </a:r>
          </a:p>
          <a:p>
            <a:pPr lvl="1">
              <a:buBlip>
                <a:blip r:embed="rId2"/>
              </a:buBlip>
            </a:pPr>
            <a:r>
              <a:t>Popularized by Francis Bacon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7997" y="3318459"/>
            <a:ext cx="3978406" cy="487354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  <p:bldP build="whole" bldLvl="1" animBg="1" rev="0" advAuto="0" spid="13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bbes And Locke"/>
          <p:cNvSpPr txBox="1"/>
          <p:nvPr>
            <p:ph type="title"/>
          </p:nvPr>
        </p:nvSpPr>
        <p:spPr>
          <a:xfrm>
            <a:off x="1270000" y="203200"/>
            <a:ext cx="10464800" cy="1769964"/>
          </a:xfrm>
          <a:prstGeom prst="rect">
            <a:avLst/>
          </a:prstGeom>
        </p:spPr>
        <p:txBody>
          <a:bodyPr/>
          <a:lstStyle/>
          <a:p>
            <a:pPr/>
            <a:r>
              <a:t>Hobbes And Locke</a:t>
            </a:r>
          </a:p>
        </p:txBody>
      </p:sp>
      <p:sp>
        <p:nvSpPr>
          <p:cNvPr id="135" name="Both philosophers advocated the social contract theory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 marL="468122" indent="-468122" defTabSz="443484">
              <a:spcBef>
                <a:spcPts val="3100"/>
              </a:spcBef>
              <a:buBlip>
                <a:blip r:embed="rId2"/>
              </a:buBlip>
              <a:defRPr sz="3104"/>
            </a:pPr>
            <a:r>
              <a:t>Both philosophers advocated the social contract theory</a:t>
            </a:r>
          </a:p>
          <a:p>
            <a:pPr lvl="1" marL="936244" indent="-468122" defTabSz="443484">
              <a:spcBef>
                <a:spcPts val="3100"/>
              </a:spcBef>
              <a:buBlip>
                <a:blip r:embed="rId2"/>
              </a:buBlip>
              <a:defRPr sz="3104"/>
            </a:pPr>
            <a:r>
              <a:t>Hobbes argued people should give up some rights to a strong government -&gt; stability</a:t>
            </a:r>
          </a:p>
          <a:p>
            <a:pPr lvl="1" marL="936244" indent="-468122" defTabSz="443484">
              <a:spcBef>
                <a:spcPts val="3100"/>
              </a:spcBef>
              <a:buBlip>
                <a:blip r:embed="rId2"/>
              </a:buBlip>
              <a:defRPr sz="3104"/>
            </a:pPr>
            <a:r>
              <a:t>Locke argued the right of people to rebel against unjust governments</a:t>
            </a:r>
          </a:p>
          <a:p>
            <a:pPr lvl="2" marL="1404366" indent="-468122" defTabSz="443484">
              <a:spcBef>
                <a:spcPts val="3100"/>
              </a:spcBef>
              <a:buBlip>
                <a:blip r:embed="rId2"/>
              </a:buBlip>
              <a:defRPr sz="3104"/>
            </a:pPr>
            <a:r>
              <a:rPr u="sng"/>
              <a:t>Natural Rights</a:t>
            </a:r>
            <a:r>
              <a:t> -&gt; “life, liberty, and property”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2200" y="1778000"/>
            <a:ext cx="2794000" cy="29464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12200" y="5473700"/>
            <a:ext cx="2794000" cy="3225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2"/>
      <p:bldP build="p" bldLvl="5" animBg="1" rev="0" advAuto="0" spid="135" grpId="1"/>
      <p:bldP build="whole" bldLvl="1" animBg="1" rev="0" advAuto="0" spid="13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portant French Intellectuals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pPr/>
            <a:r>
              <a:t>Important French Intellectuals</a:t>
            </a:r>
          </a:p>
        </p:txBody>
      </p:sp>
      <p:sp>
        <p:nvSpPr>
          <p:cNvPr id="140" name="Montesquieu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 marL="366775" indent="-366775" defTabSz="347472">
              <a:spcBef>
                <a:spcPts val="2400"/>
              </a:spcBef>
              <a:buBlip>
                <a:blip r:embed="rId2"/>
              </a:buBlip>
              <a:defRPr sz="2432"/>
            </a:pPr>
            <a:r>
              <a:t>Montesquieu</a:t>
            </a:r>
          </a:p>
          <a:p>
            <a:pPr lvl="1" marL="733551" indent="-366775" defTabSz="347472">
              <a:spcBef>
                <a:spcPts val="2400"/>
              </a:spcBef>
              <a:buBlip>
                <a:blip r:embed="rId2"/>
              </a:buBlip>
              <a:defRPr sz="2432"/>
            </a:pPr>
            <a:r>
              <a:t>Advocated for separation of powers</a:t>
            </a:r>
          </a:p>
          <a:p>
            <a:pPr lvl="1" marL="733551" indent="-366775" defTabSz="347472">
              <a:spcBef>
                <a:spcPts val="2400"/>
              </a:spcBef>
              <a:buBlip>
                <a:blip r:embed="rId2"/>
              </a:buBlip>
              <a:defRPr sz="2432"/>
            </a:pPr>
            <a:r>
              <a:t>Influenced the US Constitution</a:t>
            </a:r>
          </a:p>
          <a:p>
            <a:pPr marL="366775" indent="-366775" defTabSz="347472">
              <a:spcBef>
                <a:spcPts val="2400"/>
              </a:spcBef>
              <a:buBlip>
                <a:blip r:embed="rId2"/>
              </a:buBlip>
              <a:defRPr sz="2432"/>
            </a:pPr>
            <a:r>
              <a:t>Voltaire:</a:t>
            </a:r>
          </a:p>
          <a:p>
            <a:pPr lvl="1" marL="733551" indent="-366775" defTabSz="347472">
              <a:spcBef>
                <a:spcPts val="2400"/>
              </a:spcBef>
              <a:buBlip>
                <a:blip r:embed="rId2"/>
              </a:buBlip>
              <a:defRPr sz="2432"/>
            </a:pPr>
            <a:r>
              <a:t>Advocated for civil liberties and religious freedom</a:t>
            </a:r>
          </a:p>
          <a:p>
            <a:pPr lvl="1" marL="733551" indent="-366775" defTabSz="347472">
              <a:spcBef>
                <a:spcPts val="2400"/>
              </a:spcBef>
              <a:buBlip>
                <a:blip r:embed="rId2"/>
              </a:buBlip>
              <a:defRPr sz="2432"/>
            </a:pPr>
            <a:r>
              <a:t>Influenced the Bill of Rights </a:t>
            </a:r>
          </a:p>
          <a:p>
            <a:pPr marL="366775" indent="-366775" defTabSz="347472">
              <a:spcBef>
                <a:spcPts val="2400"/>
              </a:spcBef>
              <a:buBlip>
                <a:blip r:embed="rId2"/>
              </a:buBlip>
              <a:defRPr sz="2432"/>
            </a:pPr>
            <a:r>
              <a:t>Rousseau:</a:t>
            </a:r>
          </a:p>
          <a:p>
            <a:pPr lvl="1" marL="733551" indent="-366775" defTabSz="347472">
              <a:spcBef>
                <a:spcPts val="2400"/>
              </a:spcBef>
              <a:buBlip>
                <a:blip r:embed="rId2"/>
              </a:buBlip>
              <a:defRPr sz="2432"/>
            </a:pPr>
            <a:r>
              <a:t>Wrote about the social contract - government should carry out the will of the people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600" y="1790700"/>
            <a:ext cx="3393853" cy="4103476"/>
          </a:xfrm>
          <a:prstGeom prst="rect">
            <a:avLst/>
          </a:prstGeom>
          <a:ln w="889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3525" y="6045200"/>
            <a:ext cx="2794001" cy="35052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  <p:bldP build="whole" bldLvl="1" animBg="1" rev="0" advAuto="0" spid="141" grpId="2"/>
      <p:bldP build="whole" bldLvl="1" animBg="1" rev="0" advAuto="0" spid="14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dam Smith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/>
          <a:p>
            <a:pPr/>
            <a:r>
              <a:t>Adam Smith</a:t>
            </a:r>
          </a:p>
        </p:txBody>
      </p:sp>
      <p:sp>
        <p:nvSpPr>
          <p:cNvPr id="145" name="Wealth of Nations (1776)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rPr u="sng"/>
              <a:t>Wealth of Nations</a:t>
            </a:r>
            <a:r>
              <a:t> (1776)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Criticized mercantilist policies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Argued governments should take a “laissez-faire” approach</a:t>
            </a:r>
          </a:p>
          <a:p>
            <a:pPr lvl="2" marL="1259586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Hands off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His ideas would help create </a:t>
            </a:r>
            <a:r>
              <a:rPr u="sng"/>
              <a:t>capitalism</a:t>
            </a:r>
          </a:p>
          <a:p>
            <a:pPr lvl="2" marL="1259586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Means of production are privately owned and owners could gain profit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0" y="3323183"/>
            <a:ext cx="3781280" cy="48641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homas Paine"/>
          <p:cNvSpPr txBox="1"/>
          <p:nvPr>
            <p:ph type="title"/>
          </p:nvPr>
        </p:nvSpPr>
        <p:spPr>
          <a:xfrm>
            <a:off x="-1345506" y="177800"/>
            <a:ext cx="12393812" cy="1769964"/>
          </a:xfrm>
          <a:prstGeom prst="rect">
            <a:avLst/>
          </a:prstGeom>
        </p:spPr>
        <p:txBody>
          <a:bodyPr/>
          <a:lstStyle/>
          <a:p>
            <a:pPr/>
            <a:r>
              <a:t>Thomas Paine</a:t>
            </a:r>
          </a:p>
        </p:txBody>
      </p:sp>
      <p:sp>
        <p:nvSpPr>
          <p:cNvPr id="149" name="Author of Common Sense (1776)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Author of </a:t>
            </a:r>
            <a:r>
              <a:rPr u="sng"/>
              <a:t>Common Sense </a:t>
            </a:r>
            <a:r>
              <a:t>(1776)</a:t>
            </a:r>
          </a:p>
          <a:p>
            <a:pPr lvl="1">
              <a:buBlip>
                <a:blip r:embed="rId2"/>
              </a:buBlip>
            </a:pPr>
            <a:r>
              <a:t>Argued that America should break away from Britain</a:t>
            </a:r>
          </a:p>
          <a:p>
            <a:pPr lvl="1">
              <a:buBlip>
                <a:blip r:embed="rId2"/>
              </a:buBlip>
            </a:pPr>
            <a:r>
              <a:t>Helped influence the Declaration of Independence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77400" y="323850"/>
            <a:ext cx="2794000" cy="36195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600" y="4616450"/>
            <a:ext cx="2794000" cy="4381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  <p:bldP build="whole" bldLvl="1" animBg="1" rev="0" advAuto="0" spid="15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Isms Of The 18th &amp; 19th Centuries"/>
          <p:cNvSpPr txBox="1"/>
          <p:nvPr>
            <p:ph type="title"/>
          </p:nvPr>
        </p:nvSpPr>
        <p:spPr>
          <a:xfrm>
            <a:off x="305494" y="203200"/>
            <a:ext cx="12393812" cy="1769964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/>
            <a:r>
              <a:t>Isms Of The 18th &amp; 19th Centuries</a:t>
            </a:r>
          </a:p>
        </p:txBody>
      </p:sp>
      <p:sp>
        <p:nvSpPr>
          <p:cNvPr id="154" name="Conservatism…"/>
          <p:cNvSpPr txBox="1"/>
          <p:nvPr>
            <p:ph type="body" idx="1"/>
          </p:nvPr>
        </p:nvSpPr>
        <p:spPr>
          <a:xfrm>
            <a:off x="50800" y="1828800"/>
            <a:ext cx="7407176" cy="7852867"/>
          </a:xfrm>
          <a:prstGeom prst="rect">
            <a:avLst/>
          </a:prstGeom>
        </p:spPr>
        <p:txBody>
          <a:bodyPr/>
          <a:lstStyle/>
          <a:p>
            <a:pPr marL="28956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Conservatism</a:t>
            </a:r>
          </a:p>
          <a:p>
            <a:pPr lvl="1" marL="57912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Favoring traditional institutions and experiences over theories</a:t>
            </a:r>
          </a:p>
          <a:p>
            <a:pPr marL="28956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Classical liberalism:</a:t>
            </a:r>
          </a:p>
          <a:p>
            <a:pPr lvl="1" marL="57912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Belief in natural rights, constitutional government, laissez-faire policies</a:t>
            </a:r>
          </a:p>
          <a:p>
            <a:pPr marL="28956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Socialism:</a:t>
            </a:r>
          </a:p>
          <a:p>
            <a:pPr lvl="1" marL="57912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Public ownership of the means of production (factories, etc)</a:t>
            </a:r>
          </a:p>
          <a:p>
            <a:pPr marL="28956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Zionism:</a:t>
            </a:r>
          </a:p>
          <a:p>
            <a:pPr lvl="1" marL="57912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Desire for Jewish people to create a homeland where their ancestors lived in the Middle East</a:t>
            </a:r>
          </a:p>
          <a:p>
            <a:pPr lvl="2" marL="86868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Theodor Herzl</a:t>
            </a:r>
          </a:p>
          <a:p>
            <a:pPr lvl="2" marL="868680" indent="-289560" defTabSz="274320">
              <a:spcBef>
                <a:spcPts val="1900"/>
              </a:spcBef>
              <a:buBlip>
                <a:blip r:embed="rId2"/>
              </a:buBlip>
              <a:defRPr sz="1920"/>
            </a:pPr>
            <a:r>
              <a:t>1948 - Creation of Israel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4400" y="3136900"/>
            <a:ext cx="3302000" cy="3479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  <p:bldP build="whole" bldLvl="1" animBg="1" rev="0" advAuto="0" spid="155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