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APWorldReview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Modern: Video #9: Topic 2.2"/>
          <p:cNvSpPr txBox="1"/>
          <p:nvPr>
            <p:ph type="ctrTitle"/>
          </p:nvPr>
        </p:nvSpPr>
        <p:spPr>
          <a:xfrm>
            <a:off x="-12800" y="50800"/>
            <a:ext cx="13004801" cy="2338983"/>
          </a:xfrm>
          <a:prstGeom prst="rect">
            <a:avLst/>
          </a:prstGeom>
        </p:spPr>
        <p:txBody>
          <a:bodyPr/>
          <a:lstStyle>
            <a:lvl1pPr defTabSz="425195">
              <a:defRPr sz="6696"/>
            </a:lvl1pPr>
          </a:lstStyle>
          <a:p>
            <a:pPr/>
            <a:r>
              <a:t>AP World Review: Modern: Video #9: Topic 2.2</a:t>
            </a:r>
          </a:p>
        </p:txBody>
      </p:sp>
      <p:sp>
        <p:nvSpPr>
          <p:cNvPr id="120" name="Everything You Need To Know About Topic 2.2 To Succeed In AP World Modern"/>
          <p:cNvSpPr txBox="1"/>
          <p:nvPr>
            <p:ph type="subTitle" sz="quarter" idx="1"/>
          </p:nvPr>
        </p:nvSpPr>
        <p:spPr>
          <a:xfrm>
            <a:off x="1257200" y="2387600"/>
            <a:ext cx="10464801" cy="1663700"/>
          </a:xfrm>
          <a:prstGeom prst="rect">
            <a:avLst/>
          </a:prstGeom>
        </p:spPr>
        <p:txBody>
          <a:bodyPr/>
          <a:lstStyle>
            <a:lvl1pPr defTabSz="429768">
              <a:defRPr sz="3384"/>
            </a:lvl1pPr>
          </a:lstStyle>
          <a:p>
            <a:pPr/>
            <a:r>
              <a:t>Everything You Need To Know About Topic 2.2 To Succeed In AP World Modern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9200" y="3883388"/>
            <a:ext cx="3860801" cy="4791936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www.APWorldReview.com"/>
          <p:cNvSpPr txBox="1"/>
          <p:nvPr/>
        </p:nvSpPr>
        <p:spPr>
          <a:xfrm>
            <a:off x="2687157" y="8830036"/>
            <a:ext cx="760488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www.APWorldReview.com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Quick Recap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56" name="Genghis Khan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Genghis Khan </a:t>
            </a:r>
          </a:p>
          <a:p>
            <a:pPr>
              <a:buBlip>
                <a:blip r:embed="rId2"/>
              </a:buBlip>
            </a:pPr>
            <a:r>
              <a:t>Techniques used to conquer areas</a:t>
            </a:r>
          </a:p>
          <a:p>
            <a:pPr>
              <a:buBlip>
                <a:blip r:embed="rId2"/>
              </a:buBlip>
            </a:pPr>
            <a:r>
              <a:t>Religious toleration</a:t>
            </a:r>
          </a:p>
          <a:p>
            <a:pPr>
              <a:buBlip>
                <a:blip r:embed="rId2"/>
              </a:buBlip>
            </a:pPr>
            <a:r>
              <a:t>Khanates</a:t>
            </a:r>
          </a:p>
          <a:p>
            <a:pPr>
              <a:buBlip>
                <a:blip r:embed="rId2"/>
              </a:buBlip>
            </a:pPr>
            <a:r>
              <a:t>Yuan Dynasty</a:t>
            </a:r>
          </a:p>
          <a:p>
            <a:pPr>
              <a:buBlip>
                <a:blip r:embed="rId2"/>
              </a:buBlip>
            </a:pPr>
            <a:r>
              <a:t>Trade under the Mongols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e You Back Here For Video #10: Topic 2.3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>
            <a:lvl1pPr defTabSz="342900">
              <a:defRPr sz="5400"/>
            </a:lvl1pPr>
          </a:lstStyle>
          <a:p>
            <a:pPr/>
            <a:r>
              <a:t>See You Back Here For Video #10: Topic 2.3</a:t>
            </a:r>
          </a:p>
        </p:txBody>
      </p:sp>
      <p:sp>
        <p:nvSpPr>
          <p:cNvPr id="159" name="Thanks for watching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6800" y="3412000"/>
            <a:ext cx="3860800" cy="479193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enghis Khan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Genghis Khan</a:t>
            </a:r>
          </a:p>
        </p:txBody>
      </p:sp>
      <p:sp>
        <p:nvSpPr>
          <p:cNvPr id="125" name="Born Temujin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Born Temujin </a:t>
            </a:r>
          </a:p>
          <a:p>
            <a:pPr>
              <a:buBlip>
                <a:blip r:embed="rId2"/>
              </a:buBlip>
            </a:pPr>
            <a:r>
              <a:t>Declared Great Khan of the Mongols </a:t>
            </a:r>
          </a:p>
          <a:p>
            <a:pPr lvl="1">
              <a:buBlip>
                <a:blip r:embed="rId2"/>
              </a:buBlip>
            </a:pPr>
            <a:r>
              <a:t>Saw the largest contiguous empire in history </a:t>
            </a:r>
          </a:p>
          <a:p>
            <a:pPr>
              <a:buBlip>
                <a:blip r:embed="rId2"/>
              </a:buBlip>
            </a:pPr>
            <a:r>
              <a:t>After his death, the Mongol Empire was split into 4 khanates 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1400" y="1561249"/>
            <a:ext cx="3760181" cy="4751502"/>
          </a:xfrm>
          <a:prstGeom prst="rect">
            <a:avLst/>
          </a:prstGeom>
          <a:ln w="889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0200" y="4895850"/>
            <a:ext cx="4765150" cy="374714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ongols - Big Ideas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Mongols - Big Ideas</a:t>
            </a:r>
          </a:p>
        </p:txBody>
      </p:sp>
      <p:sp>
        <p:nvSpPr>
          <p:cNvPr id="130" name="Mongols were pastoralists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Mongols were pastoralists</a:t>
            </a:r>
          </a:p>
          <a:p>
            <a:pPr>
              <a:buBlip>
                <a:blip r:embed="rId2"/>
              </a:buBlip>
            </a:pPr>
            <a:r>
              <a:t>They allowed for religious toleration in conquered areas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9000" y="3536950"/>
            <a:ext cx="3810000" cy="26797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ongol Technology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Mongol Technology</a:t>
            </a:r>
          </a:p>
        </p:txBody>
      </p:sp>
      <p:sp>
        <p:nvSpPr>
          <p:cNvPr id="134" name="Horses and bows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Horses and bows</a:t>
            </a:r>
          </a:p>
          <a:p>
            <a:pPr>
              <a:buBlip>
                <a:blip r:embed="rId2"/>
              </a:buBlip>
            </a:pPr>
            <a:r>
              <a:t>Siege weapons</a:t>
            </a:r>
          </a:p>
          <a:p>
            <a:pPr lvl="1">
              <a:buBlip>
                <a:blip r:embed="rId2"/>
              </a:buBlip>
            </a:pPr>
            <a:r>
              <a:t>Could penetrate castles and defensive walls</a:t>
            </a:r>
          </a:p>
          <a:p>
            <a:pPr>
              <a:buBlip>
                <a:blip r:embed="rId2"/>
              </a:buBlip>
            </a:pPr>
            <a:r>
              <a:t>Cities that did not surrender were destroyed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5699" y="3575050"/>
            <a:ext cx="5384717" cy="328653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nquered People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Conquered People</a:t>
            </a:r>
          </a:p>
        </p:txBody>
      </p:sp>
      <p:sp>
        <p:nvSpPr>
          <p:cNvPr id="138" name="Often were forced to serve as laborers: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Often were forced to serve as laborers:</a:t>
            </a:r>
          </a:p>
          <a:p>
            <a:pPr lvl="1">
              <a:buBlip>
                <a:blip r:embed="rId2"/>
              </a:buBlip>
            </a:pPr>
            <a:r>
              <a:t>Built roads and bridges</a:t>
            </a:r>
          </a:p>
          <a:p>
            <a:pPr>
              <a:buBlip>
                <a:blip r:embed="rId2"/>
              </a:buBlip>
            </a:pPr>
            <a:r>
              <a:t>If the threat of rebellion occurred, Genghis Khan would destroy the entire population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Mongols In China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The Mongols In China</a:t>
            </a:r>
          </a:p>
        </p:txBody>
      </p:sp>
      <p:sp>
        <p:nvSpPr>
          <p:cNvPr id="141" name="Established themselves as the Yuan Dynasty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 marL="395731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Established themselves as the Yuan Dynasty</a:t>
            </a:r>
          </a:p>
          <a:p>
            <a:pPr lvl="1" marL="791463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Used previous administrative practices and techniques of taxation</a:t>
            </a:r>
          </a:p>
          <a:p>
            <a:pPr marL="395731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Improved roads, built canals, patronized the arts</a:t>
            </a:r>
          </a:p>
          <a:p>
            <a:pPr marL="395731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Did NOT become Chinese</a:t>
            </a:r>
          </a:p>
          <a:p>
            <a:pPr lvl="1" marL="791463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Respected merchants, forbid Chinese to learning Mongol script</a:t>
            </a:r>
          </a:p>
          <a:p>
            <a:pPr lvl="1" marL="791463" indent="-395731" defTabSz="374904">
              <a:spcBef>
                <a:spcPts val="2600"/>
              </a:spcBef>
              <a:buBlip>
                <a:blip r:embed="rId2"/>
              </a:buBlip>
              <a:defRPr sz="2624"/>
            </a:pPr>
            <a:r>
              <a:t>Forbade intermarriage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600" y="3727449"/>
            <a:ext cx="5273364" cy="433854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p" bldLvl="5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he Mongols In Persia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The Mongols In Persia</a:t>
            </a:r>
          </a:p>
        </p:txBody>
      </p:sp>
      <p:sp>
        <p:nvSpPr>
          <p:cNvPr id="145" name="Sack of Baghdad - 1258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Sack of Baghdad - 1258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200,000 people died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End of the Abbasid caliphate (Islamic Golden Age)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Turned agricultural land into pastoral land</a:t>
            </a:r>
          </a:p>
          <a:p>
            <a:pPr marL="43434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Many Mongols became Muslims</a:t>
            </a:r>
          </a:p>
          <a:p>
            <a:pPr lvl="1" marL="868680" indent="-434340" defTabSz="411479">
              <a:spcBef>
                <a:spcPts val="2800"/>
              </a:spcBef>
              <a:buBlip>
                <a:blip r:embed="rId2"/>
              </a:buBlip>
              <a:defRPr sz="2880"/>
            </a:pPr>
            <a:r>
              <a:t>Treated women equally and included them in decisions of the court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Mongols In Russia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The Mongols In Russia</a:t>
            </a:r>
          </a:p>
        </p:txBody>
      </p:sp>
      <p:sp>
        <p:nvSpPr>
          <p:cNvPr id="148" name="Khanate of the Golden Horde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Khanate of the Golden Horde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The Russian economy was not as well established as Persia and China</a:t>
            </a:r>
          </a:p>
          <a:p>
            <a:pPr lvl="1" marL="839724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Mongols stayed on the periphery of Russian cities and practiced pastoralism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Russians were forced to send tribute to the Mongols</a:t>
            </a:r>
          </a:p>
          <a:p>
            <a:pPr marL="419862" indent="-419862" defTabSz="397763">
              <a:spcBef>
                <a:spcPts val="2700"/>
              </a:spcBef>
              <a:buBlip>
                <a:blip r:embed="rId2"/>
              </a:buBlip>
              <a:defRPr sz="2784"/>
            </a:pPr>
            <a:r>
              <a:t>Did not assimilate into Russian culture as much as Persia and China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5200" y="3790950"/>
            <a:ext cx="4988293" cy="387726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  <p:bldP build="whole" bldLvl="1" animBg="1" rev="0" advAuto="0" spid="14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ongol Trade"/>
          <p:cNvSpPr txBox="1"/>
          <p:nvPr>
            <p:ph type="title"/>
          </p:nvPr>
        </p:nvSpPr>
        <p:spPr>
          <a:xfrm>
            <a:off x="4762" y="0"/>
            <a:ext cx="12995276" cy="1852712"/>
          </a:xfrm>
          <a:prstGeom prst="rect">
            <a:avLst/>
          </a:prstGeom>
        </p:spPr>
        <p:txBody>
          <a:bodyPr/>
          <a:lstStyle/>
          <a:p>
            <a:pPr/>
            <a:r>
              <a:t>Mongol Trade</a:t>
            </a:r>
          </a:p>
        </p:txBody>
      </p:sp>
      <p:sp>
        <p:nvSpPr>
          <p:cNvPr id="152" name="Promoted trade - source of tax revenue…"/>
          <p:cNvSpPr txBox="1"/>
          <p:nvPr>
            <p:ph type="body" idx="1"/>
          </p:nvPr>
        </p:nvSpPr>
        <p:spPr>
          <a:xfrm>
            <a:off x="0" y="1828800"/>
            <a:ext cx="7067451" cy="7958336"/>
          </a:xfrm>
          <a:prstGeom prst="rect">
            <a:avLst/>
          </a:prstGeom>
        </p:spPr>
        <p:txBody>
          <a:bodyPr/>
          <a:lstStyle/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Promoted trade - source of tax revenue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Standardized weights and measures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The Silk Roads flourished under the Mongols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Many merchants wrote travel books and guides</a:t>
            </a:r>
          </a:p>
          <a:p>
            <a:pPr lvl="1" marL="801115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Marco Polo</a:t>
            </a:r>
          </a:p>
          <a:p>
            <a:pPr marL="400557" indent="-400557" defTabSz="379475">
              <a:spcBef>
                <a:spcPts val="2600"/>
              </a:spcBef>
              <a:buBlip>
                <a:blip r:embed="rId2"/>
              </a:buBlip>
              <a:defRPr sz="2656"/>
            </a:pPr>
            <a:r>
              <a:t>Ideas, weapons, technology, and goods spread throughout Eurasia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8900" y="3422650"/>
            <a:ext cx="3683000" cy="24003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  <p:bldP build="whole" bldLvl="1" animBg="1" rev="0" advAuto="0" spid="153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