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-5219700" y="762000"/>
            <a:ext cx="12370293" cy="82298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05700" y="749300"/>
            <a:ext cx="4764559" cy="317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6830042" y="4305908"/>
            <a:ext cx="6117768" cy="49778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1295400" y="0"/>
            <a:ext cx="14660628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half" idx="13"/>
          </p:nvPr>
        </p:nvSpPr>
        <p:spPr>
          <a:xfrm>
            <a:off x="3479735" y="1447815"/>
            <a:ext cx="6586036" cy="43816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idx="13"/>
          </p:nvPr>
        </p:nvSpPr>
        <p:spPr>
          <a:xfrm>
            <a:off x="3345870" y="1602511"/>
            <a:ext cx="9136858" cy="60786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half" idx="13"/>
          </p:nvPr>
        </p:nvSpPr>
        <p:spPr>
          <a:xfrm>
            <a:off x="3438142" y="2844292"/>
            <a:ext cx="8437767" cy="56135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half" idx="13"/>
          </p:nvPr>
        </p:nvSpPr>
        <p:spPr>
          <a:xfrm>
            <a:off x="3972411" y="2181892"/>
            <a:ext cx="8115301" cy="539904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Modern: Video #8: Topic 2.1"/>
          <p:cNvSpPr txBox="1"/>
          <p:nvPr>
            <p:ph type="ctrTitle"/>
          </p:nvPr>
        </p:nvSpPr>
        <p:spPr>
          <a:xfrm>
            <a:off x="1016000" y="38100"/>
            <a:ext cx="11988800" cy="2612926"/>
          </a:xfrm>
          <a:prstGeom prst="rect">
            <a:avLst/>
          </a:prstGeom>
        </p:spPr>
        <p:txBody>
          <a:bodyPr/>
          <a:lstStyle>
            <a:lvl1pPr defTabSz="384047">
              <a:tabLst>
                <a:tab pos="1244600" algn="l"/>
              </a:tabLst>
              <a:defRPr sz="7896">
                <a:effectLst>
                  <a:outerShdw sx="100000" sy="100000" kx="0" ky="0" algn="b" rotWithShape="0" blurRad="21336" dist="2133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 World Review: Modern: Video #8: Topic 2.1</a:t>
            </a:r>
          </a:p>
        </p:txBody>
      </p:sp>
      <p:sp>
        <p:nvSpPr>
          <p:cNvPr id="138" name="Everything You Need To Know About Topic 2.1 To Succeed In AP World Modern"/>
          <p:cNvSpPr txBox="1"/>
          <p:nvPr>
            <p:ph type="subTitle" sz="quarter" idx="1"/>
          </p:nvPr>
        </p:nvSpPr>
        <p:spPr>
          <a:xfrm>
            <a:off x="1778000" y="2552700"/>
            <a:ext cx="10464800" cy="1549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2.1 To Succeed In AP World Modern</a:t>
            </a:r>
          </a:p>
        </p:txBody>
      </p:sp>
      <p:sp>
        <p:nvSpPr>
          <p:cNvPr id="139" name="www.APWorldReview.com"/>
          <p:cNvSpPr txBox="1"/>
          <p:nvPr/>
        </p:nvSpPr>
        <p:spPr>
          <a:xfrm>
            <a:off x="4215066" y="9015411"/>
            <a:ext cx="4574668" cy="56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4162788"/>
            <a:ext cx="3860800" cy="4791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 Silk Roads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/>
          <a:p>
            <a:pPr/>
            <a:r>
              <a:t>The Silk Roads</a:t>
            </a:r>
          </a:p>
        </p:txBody>
      </p:sp>
      <p:sp>
        <p:nvSpPr>
          <p:cNvPr id="143" name="Connected large civilizations, pastoralists, and agriculturalists throughout Eurasia…"/>
          <p:cNvSpPr txBox="1"/>
          <p:nvPr>
            <p:ph type="body" idx="1"/>
          </p:nvPr>
        </p:nvSpPr>
        <p:spPr>
          <a:xfrm>
            <a:off x="774700" y="1778000"/>
            <a:ext cx="6513612" cy="782339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Connected large civilizations, pastoralists, and agriculturalists throughout Eurasia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Products were made for sale in distant markets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Chinese silk in Rome - seen as a symbol of wealth and status 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Most people would travel and trade on only specific parts of the Roads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When large states were powerful and provided security, the Silk Roads prospered 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500" y="3238500"/>
            <a:ext cx="5715000" cy="373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Silk Roads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/>
          <a:p>
            <a:pPr/>
            <a:r>
              <a:t>The Silk Roads</a:t>
            </a:r>
          </a:p>
        </p:txBody>
      </p:sp>
      <p:sp>
        <p:nvSpPr>
          <p:cNvPr id="147" name="Goods that were traded?…"/>
          <p:cNvSpPr txBox="1"/>
          <p:nvPr>
            <p:ph type="body" idx="1"/>
          </p:nvPr>
        </p:nvSpPr>
        <p:spPr>
          <a:xfrm>
            <a:off x="774700" y="1778000"/>
            <a:ext cx="6817916" cy="7823399"/>
          </a:xfrm>
          <a:prstGeom prst="rect">
            <a:avLst/>
          </a:prstGeom>
        </p:spPr>
        <p:txBody>
          <a:bodyPr/>
          <a:lstStyle/>
          <a:p>
            <a:pPr marL="288543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Goods that were traded?</a:t>
            </a:r>
          </a:p>
          <a:p>
            <a:pPr lvl="1" marL="577087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From China:</a:t>
            </a:r>
          </a:p>
          <a:p>
            <a:pPr lvl="2" marL="865631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Silk, gunpowder, paper, mirrors</a:t>
            </a:r>
          </a:p>
          <a:p>
            <a:pPr lvl="3" marL="1154175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Chinese women produced a significant amount of silk in their homes</a:t>
            </a:r>
          </a:p>
          <a:p>
            <a:pPr lvl="1" marL="577087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From India:</a:t>
            </a:r>
          </a:p>
          <a:p>
            <a:pPr lvl="2" marL="865631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Textiles, medicine, spices, pepper</a:t>
            </a:r>
          </a:p>
          <a:p>
            <a:pPr lvl="1" marL="577087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From the Middle East:</a:t>
            </a:r>
          </a:p>
          <a:p>
            <a:pPr lvl="2" marL="865631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Dates, nuts, dried fruit, swords</a:t>
            </a:r>
          </a:p>
          <a:p>
            <a:pPr lvl="1" marL="577087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From the Mediterranean:</a:t>
            </a:r>
          </a:p>
          <a:p>
            <a:pPr lvl="2" marL="865631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Gold, jewelry, perfume, olive oil</a:t>
            </a:r>
          </a:p>
          <a:p>
            <a:pPr lvl="1" marL="577087" indent="-288543" defTabSz="324611">
              <a:spcBef>
                <a:spcPts val="2800"/>
              </a:spcBef>
              <a:buBlip>
                <a:blip r:embed="rId2"/>
              </a:buBlip>
              <a:defRPr sz="2130">
                <a:effectLst/>
              </a:defRPr>
            </a:pPr>
            <a:r>
              <a:t>Disease also spread on the Silk Roads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7800" y="1962150"/>
            <a:ext cx="4736230" cy="2906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9300" y="5130800"/>
            <a:ext cx="3266404" cy="4303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9" grpId="3"/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novations That Encouraged Trade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>
            <a:lvl1pPr defTabSz="420623">
              <a:tabLst>
                <a:tab pos="1371600" algn="l"/>
              </a:tabLst>
              <a:defRPr sz="6256">
                <a:effectLst>
                  <a:outerShdw sx="100000" sy="100000" kx="0" ky="0" algn="b" rotWithShape="0" blurRad="23368" dist="2336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Innovations That Encouraged Trade</a:t>
            </a:r>
          </a:p>
        </p:txBody>
      </p:sp>
      <p:sp>
        <p:nvSpPr>
          <p:cNvPr id="152" name="Caravanserai:…"/>
          <p:cNvSpPr txBox="1"/>
          <p:nvPr>
            <p:ph type="body" idx="1"/>
          </p:nvPr>
        </p:nvSpPr>
        <p:spPr>
          <a:xfrm>
            <a:off x="774700" y="1778000"/>
            <a:ext cx="6513612" cy="782339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Caravanserai: 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Roadside inns for travelers on the Silk Road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Forms of credit: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Paper $ - Song Dynasty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Bills of exchange - promised to pay a person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500" y="1860550"/>
            <a:ext cx="6070600" cy="161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7400" y="5607050"/>
            <a:ext cx="5282743" cy="2137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4" grpId="3"/>
      <p:bldP build="p" bldLvl="5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mportant Cities On The Silk Roads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>
            <a:lvl1pPr defTabSz="420623">
              <a:tabLst>
                <a:tab pos="1371600" algn="l"/>
              </a:tabLst>
              <a:defRPr sz="6256">
                <a:effectLst>
                  <a:outerShdw sx="100000" sy="100000" kx="0" ky="0" algn="b" rotWithShape="0" blurRad="23368" dist="2336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Important Cities On The Silk Roads</a:t>
            </a:r>
          </a:p>
        </p:txBody>
      </p:sp>
      <p:sp>
        <p:nvSpPr>
          <p:cNvPr id="157" name="The Silk Roads fostered the growth of cities:…"/>
          <p:cNvSpPr txBox="1"/>
          <p:nvPr>
            <p:ph type="body" idx="1"/>
          </p:nvPr>
        </p:nvSpPr>
        <p:spPr>
          <a:xfrm>
            <a:off x="774700" y="1778000"/>
            <a:ext cx="6513612" cy="7823399"/>
          </a:xfrm>
          <a:prstGeom prst="rect">
            <a:avLst/>
          </a:prstGeom>
        </p:spPr>
        <p:txBody>
          <a:bodyPr/>
          <a:lstStyle/>
          <a:p>
            <a:pPr marL="32512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The Silk Roads fostered the growth of cities: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Constantinople - Byzantine Empire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Baghdad during the Abbasid Dynasty</a:t>
            </a:r>
          </a:p>
          <a:p>
            <a:pPr lvl="2" marL="97536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Cultural center as well - House of Wisdom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Kashgar</a:t>
            </a:r>
          </a:p>
          <a:p>
            <a:pPr lvl="2" marL="97536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Northwestern China, dates back to the Han Dynasty (200 C.E.)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Samarkand</a:t>
            </a:r>
          </a:p>
          <a:p>
            <a:pPr lvl="2" marL="97536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Uzbekistan, located between China and the Mediterranean </a:t>
            </a:r>
          </a:p>
          <a:p>
            <a:pPr lvl="2" marL="97536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One of the greatest cities of Central Asia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500" y="5670550"/>
            <a:ext cx="4572807" cy="363995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Oval"/>
          <p:cNvSpPr/>
          <p:nvPr/>
        </p:nvSpPr>
        <p:spPr>
          <a:xfrm>
            <a:off x="8204200" y="6959600"/>
            <a:ext cx="410369" cy="349449"/>
          </a:xfrm>
          <a:prstGeom prst="ellipse">
            <a:avLst/>
          </a:prstGeom>
          <a:solidFill>
            <a:schemeClr val="accent5">
              <a:satOff val="3041"/>
              <a:lumOff val="629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2639476"/>
            <a:ext cx="5060517" cy="1956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59" grpId="4"/>
      <p:bldP build="whole" bldLvl="1" animBg="1" rev="0" advAuto="0" spid="158" grpId="3"/>
      <p:bldP build="p" bldLvl="5" animBg="1" rev="0" advAuto="0" spid="1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mpact Of Silk Roads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/>
          <a:p>
            <a:pPr/>
            <a:r>
              <a:t>Impact Of Silk Roads</a:t>
            </a:r>
          </a:p>
        </p:txBody>
      </p:sp>
      <p:sp>
        <p:nvSpPr>
          <p:cNvPr id="163" name="Demand for luxury goods increased in Afro-Eurasia…"/>
          <p:cNvSpPr txBox="1"/>
          <p:nvPr>
            <p:ph type="body" sz="half" idx="1"/>
          </p:nvPr>
        </p:nvSpPr>
        <p:spPr>
          <a:xfrm>
            <a:off x="774700" y="2011560"/>
            <a:ext cx="6513612" cy="75898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Demand for luxury goods increased in Afro-Eurasia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Textiles and porcelains were exported throughout Afro-Eurasia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Iron and steel manufacturing increased in China 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5200" y="3352800"/>
            <a:ext cx="27940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  <p:bldP build="whole" bldLvl="1" animBg="1" rev="0" advAuto="0" spid="16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Quick Recap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7" name="Innovations that helped the Silk Roads…"/>
          <p:cNvSpPr txBox="1"/>
          <p:nvPr>
            <p:ph type="body" sz="half" idx="1"/>
          </p:nvPr>
        </p:nvSpPr>
        <p:spPr>
          <a:xfrm>
            <a:off x="774700" y="2011560"/>
            <a:ext cx="6513612" cy="75898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Innovations that helped the Silk Roads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Caravanserai, forms of credit, paper $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Increased demand for luxury goods throughout Afro-Eurasia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Increased textile, porcelains, and steel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ee You Back Here For Video #9: Topic 2.2!"/>
          <p:cNvSpPr txBox="1"/>
          <p:nvPr>
            <p:ph type="title"/>
          </p:nvPr>
        </p:nvSpPr>
        <p:spPr>
          <a:xfrm>
            <a:off x="637778" y="152400"/>
            <a:ext cx="12040394" cy="1896269"/>
          </a:xfrm>
          <a:prstGeom prst="rect">
            <a:avLst/>
          </a:prstGeom>
        </p:spPr>
        <p:txBody>
          <a:bodyPr/>
          <a:lstStyle>
            <a:lvl1pPr defTabSz="397763">
              <a:tabLst>
                <a:tab pos="1295400" algn="l"/>
              </a:tabLst>
              <a:defRPr sz="5916">
                <a:effectLst>
                  <a:outerShdw sx="100000" sy="100000" kx="0" ky="0" algn="b" rotWithShape="0" blurRad="22098" dist="2209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#9: Topic 2.2!</a:t>
            </a:r>
          </a:p>
        </p:txBody>
      </p:sp>
      <p:sp>
        <p:nvSpPr>
          <p:cNvPr id="170" name="Thanks for watching…"/>
          <p:cNvSpPr txBox="1"/>
          <p:nvPr>
            <p:ph type="body" sz="half" idx="1"/>
          </p:nvPr>
        </p:nvSpPr>
        <p:spPr>
          <a:xfrm>
            <a:off x="774700" y="2011560"/>
            <a:ext cx="6513612" cy="75898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Thanks for watching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Best of luck in May!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8400" y="3268232"/>
            <a:ext cx="3860800" cy="4791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