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574800" y="114300"/>
            <a:ext cx="9855200" cy="6502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5283200" y="2819400"/>
            <a:ext cx="8565280" cy="5651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391400" y="762000"/>
            <a:ext cx="4660900" cy="307533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>
            <a:off x="6901631" y="3197028"/>
            <a:ext cx="5380144" cy="811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 World Review: Modern: Video #7, Topic 1.7"/>
          <p:cNvSpPr txBox="1"/>
          <p:nvPr>
            <p:ph type="ctrTitle"/>
          </p:nvPr>
        </p:nvSpPr>
        <p:spPr>
          <a:xfrm>
            <a:off x="660399" y="546099"/>
            <a:ext cx="11684002" cy="2310012"/>
          </a:xfrm>
          <a:prstGeom prst="rect">
            <a:avLst/>
          </a:prstGeom>
        </p:spPr>
        <p:txBody>
          <a:bodyPr/>
          <a:lstStyle>
            <a:lvl1pPr defTabSz="461518">
              <a:defRPr sz="5688"/>
            </a:lvl1pPr>
          </a:lstStyle>
          <a:p>
            <a:pPr/>
            <a:r>
              <a:t>AP World Review: Modern: Video #7, Topic 1.7 </a:t>
            </a:r>
          </a:p>
        </p:txBody>
      </p:sp>
      <p:sp>
        <p:nvSpPr>
          <p:cNvPr id="120" name="Everything You Need To Know About Topic 1.7 To Succeed In AP World Modern"/>
          <p:cNvSpPr txBox="1"/>
          <p:nvPr>
            <p:ph type="subTitle" sz="quarter" idx="1"/>
          </p:nvPr>
        </p:nvSpPr>
        <p:spPr>
          <a:xfrm>
            <a:off x="1270000" y="2870200"/>
            <a:ext cx="10464800" cy="1460500"/>
          </a:xfrm>
          <a:prstGeom prst="rect">
            <a:avLst/>
          </a:prstGeom>
        </p:spPr>
        <p:txBody>
          <a:bodyPr/>
          <a:lstStyle>
            <a:lvl1pPr defTabSz="560831">
              <a:defRPr sz="3455"/>
            </a:lvl1pPr>
          </a:lstStyle>
          <a:p>
            <a:pPr/>
            <a:r>
              <a:t>Everything You Need To Know About Topic 1.7 To Succeed In AP World Modern</a:t>
            </a:r>
          </a:p>
        </p:txBody>
      </p:sp>
      <p:sp>
        <p:nvSpPr>
          <p:cNvPr id="121" name="www.APWorldReview.com"/>
          <p:cNvSpPr txBox="1"/>
          <p:nvPr/>
        </p:nvSpPr>
        <p:spPr>
          <a:xfrm>
            <a:off x="3878188" y="8432800"/>
            <a:ext cx="5248425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1832" y="4064147"/>
            <a:ext cx="3421136" cy="4246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imilarities &amp; Differences Of State Formation From 1200 - 1450 C.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z="5112"/>
            </a:lvl1pPr>
          </a:lstStyle>
          <a:p>
            <a:pPr/>
            <a:r>
              <a:t>Similarities &amp; Differences Of State Formation From 1200 - 1450 C.E.</a:t>
            </a:r>
          </a:p>
        </p:txBody>
      </p:sp>
      <p:sp>
        <p:nvSpPr>
          <p:cNvPr id="125" name="Asia - Song Dynasty and Abbasid Dynasty…"/>
          <p:cNvSpPr txBox="1"/>
          <p:nvPr>
            <p:ph type="body" sz="half" idx="1"/>
          </p:nvPr>
        </p:nvSpPr>
        <p:spPr>
          <a:xfrm>
            <a:off x="762000" y="2540000"/>
            <a:ext cx="7361833" cy="673387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Asia - Song Dynasty and Abbasid Dynasty</a:t>
            </a:r>
          </a:p>
          <a:p>
            <a:pPr>
              <a:buBlip>
                <a:blip r:embed="rId2"/>
              </a:buBlip>
            </a:pPr>
            <a:r>
              <a:t>Africa - Mali, Great Zimbabwe</a:t>
            </a:r>
          </a:p>
          <a:p>
            <a:pPr>
              <a:buBlip>
                <a:blip r:embed="rId2"/>
              </a:buBlip>
            </a:pPr>
            <a:r>
              <a:t>Americas - Aztecs and Incas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What Does State Formation Mea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5256"/>
            </a:lvl1pPr>
          </a:lstStyle>
          <a:p>
            <a:pPr/>
            <a:r>
              <a:t>What Does State Formation Mean?</a:t>
            </a:r>
          </a:p>
        </p:txBody>
      </p:sp>
      <p:sp>
        <p:nvSpPr>
          <p:cNvPr id="128" name="States are civilizations/areas with a single political government…"/>
          <p:cNvSpPr txBox="1"/>
          <p:nvPr>
            <p:ph type="body" sz="half" idx="1"/>
          </p:nvPr>
        </p:nvSpPr>
        <p:spPr>
          <a:xfrm>
            <a:off x="762000" y="2540000"/>
            <a:ext cx="7361833" cy="673387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States are civilizations/areas with a single political government</a:t>
            </a:r>
          </a:p>
          <a:p>
            <a:pPr>
              <a:buBlip>
                <a:blip r:embed="rId2"/>
              </a:buBlip>
            </a:pPr>
            <a:r>
              <a:t>During this time, states are being formed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imilarities In State Formations"/>
          <p:cNvSpPr txBox="1"/>
          <p:nvPr>
            <p:ph type="title"/>
          </p:nvPr>
        </p:nvSpPr>
        <p:spPr>
          <a:xfrm>
            <a:off x="1270000" y="279400"/>
            <a:ext cx="10464800" cy="2108200"/>
          </a:xfrm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/>
            <a:r>
              <a:t>Similarities In State Formations</a:t>
            </a:r>
          </a:p>
        </p:txBody>
      </p:sp>
      <p:sp>
        <p:nvSpPr>
          <p:cNvPr id="131" name="Religion/Belief systems were often used by the government…"/>
          <p:cNvSpPr txBox="1"/>
          <p:nvPr>
            <p:ph type="body" idx="1"/>
          </p:nvPr>
        </p:nvSpPr>
        <p:spPr>
          <a:xfrm>
            <a:off x="762000" y="2003722"/>
            <a:ext cx="7361833" cy="7270156"/>
          </a:xfrm>
          <a:prstGeom prst="rect">
            <a:avLst/>
          </a:prstGeom>
        </p:spPr>
        <p:txBody>
          <a:bodyPr/>
          <a:lstStyle/>
          <a:p>
            <a:pPr marL="272542" indent="-272542" defTabSz="432308">
              <a:spcBef>
                <a:spcPts val="2000"/>
              </a:spcBef>
              <a:buBlip>
                <a:blip r:embed="rId2"/>
              </a:buBlip>
              <a:defRPr sz="2220"/>
            </a:pPr>
            <a:r>
              <a:t>Religion/Belief systems were often used by the government</a:t>
            </a:r>
          </a:p>
          <a:p>
            <a:pPr lvl="1" marL="545084" indent="-272542" defTabSz="432308">
              <a:spcBef>
                <a:spcPts val="2000"/>
              </a:spcBef>
              <a:buBlip>
                <a:blip r:embed="rId2"/>
              </a:buBlip>
              <a:defRPr sz="2220"/>
            </a:pPr>
            <a:r>
              <a:t>Song Dynasty - Confucianism</a:t>
            </a:r>
          </a:p>
          <a:p>
            <a:pPr lvl="2" marL="817625" indent="-272542" defTabSz="432308">
              <a:spcBef>
                <a:spcPts val="2000"/>
              </a:spcBef>
              <a:buBlip>
                <a:blip r:embed="rId2"/>
              </a:buBlip>
              <a:defRPr sz="2220"/>
            </a:pPr>
            <a:r>
              <a:t>Civil Service Exam </a:t>
            </a:r>
          </a:p>
          <a:p>
            <a:pPr lvl="1" marL="545084" indent="-272542" defTabSz="432308">
              <a:spcBef>
                <a:spcPts val="2000"/>
              </a:spcBef>
              <a:buBlip>
                <a:blip r:embed="rId2"/>
              </a:buBlip>
              <a:defRPr sz="2220"/>
            </a:pPr>
            <a:r>
              <a:t>Abbasid Dynasty - Islam</a:t>
            </a:r>
          </a:p>
          <a:p>
            <a:pPr lvl="1" marL="545084" indent="-272542" defTabSz="432308">
              <a:spcBef>
                <a:spcPts val="2000"/>
              </a:spcBef>
              <a:buBlip>
                <a:blip r:embed="rId2"/>
              </a:buBlip>
              <a:defRPr sz="2220"/>
            </a:pPr>
            <a:r>
              <a:t>Mali - Islam</a:t>
            </a:r>
          </a:p>
          <a:p>
            <a:pPr lvl="1" marL="545084" indent="-272542" defTabSz="432308">
              <a:spcBef>
                <a:spcPts val="2000"/>
              </a:spcBef>
              <a:buBlip>
                <a:blip r:embed="rId2"/>
              </a:buBlip>
              <a:defRPr sz="2220"/>
            </a:pPr>
            <a:r>
              <a:t>India - Caste System</a:t>
            </a:r>
          </a:p>
          <a:p>
            <a:pPr lvl="1" marL="545084" indent="-272542" defTabSz="432308">
              <a:spcBef>
                <a:spcPts val="2000"/>
              </a:spcBef>
              <a:buBlip>
                <a:blip r:embed="rId2"/>
              </a:buBlip>
              <a:defRPr sz="2220"/>
            </a:pPr>
            <a:r>
              <a:t>Europe - Catholic Church </a:t>
            </a:r>
          </a:p>
          <a:p>
            <a:pPr marL="272542" indent="-272542" defTabSz="432308">
              <a:spcBef>
                <a:spcPts val="2000"/>
              </a:spcBef>
              <a:buBlip>
                <a:blip r:embed="rId2"/>
              </a:buBlip>
              <a:defRPr sz="2220"/>
            </a:pPr>
            <a:r>
              <a:t>Taxes/labor will will support government/bureaucracy </a:t>
            </a:r>
          </a:p>
          <a:p>
            <a:pPr lvl="1" marL="545084" indent="-272542" defTabSz="432308">
              <a:spcBef>
                <a:spcPts val="2000"/>
              </a:spcBef>
              <a:buBlip>
                <a:blip r:embed="rId2"/>
              </a:buBlip>
              <a:defRPr sz="2220"/>
            </a:pPr>
            <a:r>
              <a:t>Taxes in Song China</a:t>
            </a:r>
          </a:p>
          <a:p>
            <a:pPr lvl="1" marL="545084" indent="-272542" defTabSz="432308">
              <a:spcBef>
                <a:spcPts val="2000"/>
              </a:spcBef>
              <a:buBlip>
                <a:blip r:embed="rId2"/>
              </a:buBlip>
              <a:defRPr sz="2220"/>
            </a:pPr>
            <a:r>
              <a:t>Mita system under the Incas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imilarities In State Formations"/>
          <p:cNvSpPr txBox="1"/>
          <p:nvPr>
            <p:ph type="title"/>
          </p:nvPr>
        </p:nvSpPr>
        <p:spPr>
          <a:xfrm>
            <a:off x="1270000" y="279400"/>
            <a:ext cx="10464800" cy="2108200"/>
          </a:xfrm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/>
            <a:r>
              <a:t>Similarities In State Formations</a:t>
            </a:r>
          </a:p>
        </p:txBody>
      </p:sp>
      <p:sp>
        <p:nvSpPr>
          <p:cNvPr id="134" name="Tribute System:…"/>
          <p:cNvSpPr txBox="1"/>
          <p:nvPr>
            <p:ph type="body" idx="1"/>
          </p:nvPr>
        </p:nvSpPr>
        <p:spPr>
          <a:xfrm>
            <a:off x="762000" y="2003722"/>
            <a:ext cx="11641833" cy="7270156"/>
          </a:xfrm>
          <a:prstGeom prst="rect">
            <a:avLst/>
          </a:prstGeom>
        </p:spPr>
        <p:txBody>
          <a:bodyPr/>
          <a:lstStyle/>
          <a:p>
            <a:pPr marL="302006" indent="-302006" defTabSz="479044">
              <a:spcBef>
                <a:spcPts val="2200"/>
              </a:spcBef>
              <a:buBlip>
                <a:blip r:embed="rId2"/>
              </a:buBlip>
              <a:defRPr sz="2460"/>
            </a:pPr>
            <a:r>
              <a:t>Tribute System:</a:t>
            </a:r>
          </a:p>
          <a:p>
            <a:pPr lvl="1" marL="604012" indent="-302006" defTabSz="479044">
              <a:spcBef>
                <a:spcPts val="2200"/>
              </a:spcBef>
              <a:buBlip>
                <a:blip r:embed="rId2"/>
              </a:buBlip>
              <a:defRPr sz="2460"/>
            </a:pPr>
            <a:r>
              <a:t>Aztecs</a:t>
            </a:r>
          </a:p>
          <a:p>
            <a:pPr lvl="1" marL="604012" indent="-302006" defTabSz="479044">
              <a:spcBef>
                <a:spcPts val="2200"/>
              </a:spcBef>
              <a:buBlip>
                <a:blip r:embed="rId2"/>
              </a:buBlip>
              <a:defRPr sz="2460"/>
            </a:pPr>
            <a:r>
              <a:t>Song Dynasty - kowtowing</a:t>
            </a:r>
          </a:p>
          <a:p>
            <a:pPr marL="302006" indent="-302006" defTabSz="479044">
              <a:spcBef>
                <a:spcPts val="2200"/>
              </a:spcBef>
              <a:buBlip>
                <a:blip r:embed="rId2"/>
              </a:buBlip>
              <a:defRPr sz="2460"/>
            </a:pPr>
            <a:r>
              <a:t>Innovations by states:</a:t>
            </a:r>
          </a:p>
          <a:p>
            <a:pPr lvl="1" marL="604012" indent="-302006" defTabSz="479044">
              <a:spcBef>
                <a:spcPts val="2200"/>
              </a:spcBef>
              <a:buBlip>
                <a:blip r:embed="rId2"/>
              </a:buBlip>
              <a:defRPr sz="2460"/>
            </a:pPr>
            <a:r>
              <a:t>China - gunpowder, paper $, porcelain, printing, fast-ripening rice from Vietnam</a:t>
            </a:r>
          </a:p>
          <a:p>
            <a:pPr lvl="1" marL="604012" indent="-302006" defTabSz="479044">
              <a:spcBef>
                <a:spcPts val="2200"/>
              </a:spcBef>
              <a:buBlip>
                <a:blip r:embed="rId2"/>
              </a:buBlip>
              <a:defRPr sz="2460"/>
            </a:pPr>
            <a:r>
              <a:t>Mayans - calendar, writing system</a:t>
            </a:r>
          </a:p>
          <a:p>
            <a:pPr lvl="1" marL="604012" indent="-302006" defTabSz="479044">
              <a:spcBef>
                <a:spcPts val="2200"/>
              </a:spcBef>
              <a:buBlip>
                <a:blip r:embed="rId2"/>
              </a:buBlip>
              <a:defRPr sz="2460"/>
            </a:pPr>
            <a:r>
              <a:t>Aztecs - chinampas, calendar</a:t>
            </a:r>
          </a:p>
          <a:p>
            <a:pPr lvl="1" marL="604012" indent="-302006" defTabSz="479044">
              <a:spcBef>
                <a:spcPts val="2200"/>
              </a:spcBef>
              <a:buBlip>
                <a:blip r:embed="rId2"/>
              </a:buBlip>
              <a:defRPr sz="2460"/>
            </a:pPr>
            <a:r>
              <a:t>Incas - terraced fields, roads</a:t>
            </a:r>
          </a:p>
          <a:p>
            <a:pPr lvl="1" marL="604012" indent="-302006" defTabSz="479044">
              <a:spcBef>
                <a:spcPts val="2200"/>
              </a:spcBef>
              <a:buBlip>
                <a:blip r:embed="rId2"/>
              </a:buBlip>
              <a:defRPr sz="2460"/>
            </a:pPr>
            <a:r>
              <a:t>Mali - center of learning, Timbuktu - trading city, 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94484" y="1657349"/>
            <a:ext cx="3559237" cy="3470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ifferences In State Form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/>
            <a:r>
              <a:t>Differences In State Formations</a:t>
            </a:r>
          </a:p>
        </p:txBody>
      </p:sp>
      <p:sp>
        <p:nvSpPr>
          <p:cNvPr id="138" name="Song Dynasty flourished during this time, whereas the Abbasid Empire was collapsing…"/>
          <p:cNvSpPr txBox="1"/>
          <p:nvPr>
            <p:ph type="body" sz="half" idx="1"/>
          </p:nvPr>
        </p:nvSpPr>
        <p:spPr>
          <a:xfrm>
            <a:off x="762000" y="2540000"/>
            <a:ext cx="7361833" cy="673387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Song Dynasty flourished during this time, whereas the Abbasid Empire was collapsing </a:t>
            </a:r>
          </a:p>
          <a:p>
            <a:pPr lvl="1">
              <a:buBlip>
                <a:blip r:embed="rId2"/>
              </a:buBlip>
            </a:pPr>
            <a:r>
              <a:t>Turkic people took over the former Abbasid Empire</a:t>
            </a:r>
          </a:p>
          <a:p>
            <a:pPr>
              <a:buBlip>
                <a:blip r:embed="rId2"/>
              </a:buBlip>
            </a:pPr>
            <a:r>
              <a:t>Western Europe was decentralized and did not have much contact with Asia</a:t>
            </a:r>
          </a:p>
          <a:p>
            <a:pPr>
              <a:buBlip>
                <a:blip r:embed="rId2"/>
              </a:buBlip>
            </a:pPr>
            <a:r>
              <a:t>Mayan City-States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ee You Back Here For Video #8: Topic 2.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z="5112"/>
            </a:lvl1pPr>
          </a:lstStyle>
          <a:p>
            <a:pPr/>
            <a:r>
              <a:t>See You Back Here For Video #8: Topic 2.1 </a:t>
            </a:r>
          </a:p>
        </p:txBody>
      </p:sp>
      <p:sp>
        <p:nvSpPr>
          <p:cNvPr id="141" name="Thanks for watching!…"/>
          <p:cNvSpPr txBox="1"/>
          <p:nvPr>
            <p:ph type="body" sz="half" idx="1"/>
          </p:nvPr>
        </p:nvSpPr>
        <p:spPr>
          <a:xfrm>
            <a:off x="762000" y="2540000"/>
            <a:ext cx="7361833" cy="673387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watching!</a:t>
            </a:r>
          </a:p>
          <a:p>
            <a:pPr>
              <a:buBlip>
                <a:blip r:embed="rId2"/>
              </a:buBlip>
            </a:pPr>
            <a:r>
              <a:t>Best of luck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7941" y="3050999"/>
            <a:ext cx="4169918" cy="5175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