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 World Review: Modern: Video #5: Topic 1.5"/>
          <p:cNvSpPr txBox="1"/>
          <p:nvPr>
            <p:ph type="ctrTitle"/>
          </p:nvPr>
        </p:nvSpPr>
        <p:spPr>
          <a:xfrm>
            <a:off x="120848" y="-25400"/>
            <a:ext cx="12762013" cy="1827411"/>
          </a:xfrm>
          <a:prstGeom prst="rect">
            <a:avLst/>
          </a:prstGeom>
        </p:spPr>
        <p:txBody>
          <a:bodyPr/>
          <a:lstStyle>
            <a:lvl1pPr defTabSz="338327">
              <a:defRPr sz="5328"/>
            </a:lvl1pPr>
          </a:lstStyle>
          <a:p>
            <a:pPr/>
            <a:r>
              <a:t>AP World Review: Modern: Video #5: Topic 1.5</a:t>
            </a:r>
          </a:p>
        </p:txBody>
      </p:sp>
      <p:sp>
        <p:nvSpPr>
          <p:cNvPr id="120" name="Everything You Need To Know About Topic 1.5 To Succeed In AP World"/>
          <p:cNvSpPr txBox="1"/>
          <p:nvPr>
            <p:ph type="subTitle" sz="quarter" idx="1"/>
          </p:nvPr>
        </p:nvSpPr>
        <p:spPr>
          <a:xfrm>
            <a:off x="1270000" y="1803400"/>
            <a:ext cx="10464800" cy="16637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Topic 1.5 To Succeed In AP World</a:t>
            </a:r>
          </a:p>
        </p:txBody>
      </p:sp>
      <p:sp>
        <p:nvSpPr>
          <p:cNvPr id="121" name="www.APWorldReview.com"/>
          <p:cNvSpPr txBox="1"/>
          <p:nvPr/>
        </p:nvSpPr>
        <p:spPr>
          <a:xfrm>
            <a:off x="2699956" y="8855436"/>
            <a:ext cx="760488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3365500"/>
            <a:ext cx="4318000" cy="5359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est Africa - Mal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West Africa - Mali</a:t>
            </a:r>
          </a:p>
        </p:txBody>
      </p:sp>
      <p:sp>
        <p:nvSpPr>
          <p:cNvPr id="125" name="Founded after the decline of Ghana…"/>
          <p:cNvSpPr txBox="1"/>
          <p:nvPr>
            <p:ph type="body" sz="half" idx="1"/>
          </p:nvPr>
        </p:nvSpPr>
        <p:spPr>
          <a:xfrm>
            <a:off x="50800" y="2260600"/>
            <a:ext cx="6731695" cy="7257852"/>
          </a:xfrm>
          <a:prstGeom prst="rect">
            <a:avLst/>
          </a:prstGeom>
        </p:spPr>
        <p:txBody>
          <a:bodyPr/>
          <a:lstStyle/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Founded after the decline of Ghana 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Founded by Sundiata</a:t>
            </a:r>
          </a:p>
          <a:p>
            <a:pPr lvl="2" marL="1259586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Exiled from Mali, later returned in 1235 and became king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13th - 15th centuries - peak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Timbuktu - major wealthy city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Center of Islamic learning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4100" y="2889250"/>
            <a:ext cx="5237943" cy="3289428"/>
          </a:xfrm>
          <a:prstGeom prst="rect">
            <a:avLst/>
          </a:prstGeom>
          <a:ln w="889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9700" y="6934200"/>
            <a:ext cx="5002764" cy="200110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Mali - Mansa Musa"/>
          <p:cNvSpPr txBox="1"/>
          <p:nvPr>
            <p:ph type="title"/>
          </p:nvPr>
        </p:nvSpPr>
        <p:spPr>
          <a:xfrm>
            <a:off x="1270000" y="-4064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Mali - Mansa Musa</a:t>
            </a:r>
          </a:p>
        </p:txBody>
      </p:sp>
      <p:sp>
        <p:nvSpPr>
          <p:cNvPr id="130" name="Grand-nephew of Sundiata…"/>
          <p:cNvSpPr txBox="1"/>
          <p:nvPr>
            <p:ph type="body" idx="1"/>
          </p:nvPr>
        </p:nvSpPr>
        <p:spPr>
          <a:xfrm>
            <a:off x="0" y="2082800"/>
            <a:ext cx="7146529" cy="7269064"/>
          </a:xfrm>
          <a:prstGeom prst="rect">
            <a:avLst/>
          </a:prstGeom>
        </p:spPr>
        <p:txBody>
          <a:bodyPr/>
          <a:lstStyle/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Grand-nephew of Sundiata</a:t>
            </a:r>
          </a:p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Made a pilgrimage to Mecca (hajj) in 1324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Brought 100 camels, 1,000s of people, and an obscene amount of gold</a:t>
            </a:r>
          </a:p>
          <a:p>
            <a:pPr lvl="2" marL="1027937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Inflation in Alexandria, Egypt</a:t>
            </a:r>
          </a:p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After his pilgrimage, he established religious schools, built mosques, and encouraged religious learning </a:t>
            </a:r>
          </a:p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By the late 15th century, Songhay took over as the major kingdom of West Africa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8400" y="1568450"/>
            <a:ext cx="5247787" cy="3745012"/>
          </a:xfrm>
          <a:prstGeom prst="rect">
            <a:avLst/>
          </a:prstGeom>
          <a:ln w="88900">
            <a:miter lim="400000"/>
          </a:ln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5619" y="5835650"/>
            <a:ext cx="4993349" cy="374501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2"/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East Africa - Zimbabwe"/>
          <p:cNvSpPr txBox="1"/>
          <p:nvPr>
            <p:ph type="title"/>
          </p:nvPr>
        </p:nvSpPr>
        <p:spPr>
          <a:xfrm>
            <a:off x="-100" y="203200"/>
            <a:ext cx="12906575" cy="1974354"/>
          </a:xfrm>
          <a:prstGeom prst="rect">
            <a:avLst/>
          </a:prstGeom>
        </p:spPr>
        <p:txBody>
          <a:bodyPr/>
          <a:lstStyle/>
          <a:p>
            <a:pPr/>
            <a:r>
              <a:t>East Africa - Zimbabwe</a:t>
            </a:r>
          </a:p>
        </p:txBody>
      </p:sp>
      <p:sp>
        <p:nvSpPr>
          <p:cNvPr id="135" name="12th - 15th centuries…"/>
          <p:cNvSpPr txBox="1"/>
          <p:nvPr>
            <p:ph type="body" sz="half" idx="1"/>
          </p:nvPr>
        </p:nvSpPr>
        <p:spPr>
          <a:xfrm>
            <a:off x="304800" y="2540000"/>
            <a:ext cx="7213600" cy="6908800"/>
          </a:xfrm>
          <a:prstGeom prst="rect">
            <a:avLst/>
          </a:prstGeom>
        </p:spPr>
        <p:txBody>
          <a:bodyPr/>
          <a:lstStyle/>
          <a:p>
            <a:pPr marL="352298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12th - 15th centuries</a:t>
            </a:r>
          </a:p>
          <a:p>
            <a:pPr marL="352298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Location - modern day Zimbabwe and Mozambique</a:t>
            </a:r>
          </a:p>
          <a:p>
            <a:pPr marL="352298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Focused on agriculture, trade, and GOLD</a:t>
            </a:r>
          </a:p>
          <a:p>
            <a:pPr lvl="1" marL="704596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Traded with Swahili city-states, Persia, India, and China</a:t>
            </a:r>
          </a:p>
          <a:p>
            <a:pPr marL="352298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Wall of stone surrounded the capital, Great Zimbabwe</a:t>
            </a:r>
          </a:p>
          <a:p>
            <a:pPr lvl="1" marL="704596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20,000 people lived there</a:t>
            </a:r>
          </a:p>
          <a:p>
            <a:pPr marL="352298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Overgrazing led to abandonment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5400" y="5829300"/>
            <a:ext cx="5095396" cy="328884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thiop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Ethiopia</a:t>
            </a:r>
          </a:p>
        </p:txBody>
      </p:sp>
      <p:sp>
        <p:nvSpPr>
          <p:cNvPr id="139" name="Ethiopia practiced Christianity beginning in the 12th century…"/>
          <p:cNvSpPr txBox="1"/>
          <p:nvPr>
            <p:ph type="body" idx="1"/>
          </p:nvPr>
        </p:nvSpPr>
        <p:spPr>
          <a:xfrm>
            <a:off x="-25400" y="2006600"/>
            <a:ext cx="7775873" cy="7264400"/>
          </a:xfrm>
          <a:prstGeom prst="rect">
            <a:avLst/>
          </a:prstGeom>
        </p:spPr>
        <p:txBody>
          <a:bodyPr/>
          <a:lstStyle>
            <a:lvl1pPr marL="502919" indent="-502919" defTabSz="402336">
              <a:spcBef>
                <a:spcPts val="3100"/>
              </a:spcBef>
              <a:buBlip>
                <a:blip r:embed="rId2"/>
              </a:buBlip>
              <a:defRPr sz="3168"/>
            </a:lvl1pPr>
            <a:lvl2pPr marL="1005839" indent="-502919" defTabSz="402336">
              <a:spcBef>
                <a:spcPts val="3100"/>
              </a:spcBef>
              <a:buBlip>
                <a:blip r:embed="rId2"/>
              </a:buBlip>
              <a:defRPr sz="3168"/>
            </a:lvl2pPr>
            <a:lvl3pPr marL="1508760" indent="-502919" defTabSz="402336">
              <a:spcBef>
                <a:spcPts val="3100"/>
              </a:spcBef>
              <a:buBlip>
                <a:blip r:embed="rId2"/>
              </a:buBlip>
              <a:defRPr sz="3168"/>
            </a:lvl3pPr>
          </a:lstStyle>
          <a:p>
            <a:pPr/>
            <a:r>
              <a:t>Ethiopia practiced Christianity beginning in the 12th century</a:t>
            </a:r>
          </a:p>
          <a:p>
            <a:pPr lvl="1"/>
            <a:r>
              <a:t>Developed independently from the Roman Catholic Church and Eastern Orthodox Church</a:t>
            </a:r>
          </a:p>
          <a:p>
            <a:pPr lvl="2"/>
            <a:r>
              <a:t>Combined African elements with Christianity - ancestor veneration, spirits, etc. </a:t>
            </a:r>
          </a:p>
        </p:txBody>
      </p:sp>
      <p:pic>
        <p:nvPicPr>
          <p:cNvPr id="140" name="Ethiopia_(Africa_orthographic_projection).png" descr="Ethiopia_(Africa_orthographic_projection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2200" y="3123331"/>
            <a:ext cx="5424934" cy="542493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43" name="Locations and dates for:…"/>
          <p:cNvSpPr txBox="1"/>
          <p:nvPr>
            <p:ph type="body" sz="half" idx="1"/>
          </p:nvPr>
        </p:nvSpPr>
        <p:spPr>
          <a:xfrm>
            <a:off x="203200" y="2413000"/>
            <a:ext cx="6528991" cy="705971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Locations and dates for:</a:t>
            </a:r>
          </a:p>
          <a:p>
            <a:pPr lvl="1">
              <a:buBlip>
                <a:blip r:embed="rId2"/>
              </a:buBlip>
            </a:pPr>
            <a:r>
              <a:t>Mali, Zimbabwe </a:t>
            </a:r>
          </a:p>
          <a:p>
            <a:pPr>
              <a:buBlip>
                <a:blip r:embed="rId2"/>
              </a:buBlip>
            </a:pPr>
            <a:r>
              <a:t>Timbuktu</a:t>
            </a:r>
          </a:p>
          <a:p>
            <a:pPr>
              <a:buBlip>
                <a:blip r:embed="rId2"/>
              </a:buBlip>
            </a:pPr>
            <a:r>
              <a:t>Mansa Musa and Islam</a:t>
            </a:r>
          </a:p>
          <a:p>
            <a:pPr>
              <a:buBlip>
                <a:blip r:embed="rId2"/>
              </a:buBlip>
            </a:pPr>
            <a:r>
              <a:t>Zimbabwe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ee You Back Here For Video #6: Topic 1.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2336">
              <a:defRPr sz="6336"/>
            </a:lvl1pPr>
          </a:lstStyle>
          <a:p>
            <a:pPr/>
            <a:r>
              <a:t>See You Back Here For Video #6: Topic 1.6</a:t>
            </a:r>
          </a:p>
        </p:txBody>
      </p:sp>
      <p:sp>
        <p:nvSpPr>
          <p:cNvPr id="146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8200" y="2806700"/>
            <a:ext cx="4318000" cy="5359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