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WorldReview.com" TargetMode="External"/><Relationship Id="rId3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 World Review: Modern: Video #1: Unit #1.1"/>
          <p:cNvSpPr txBox="1"/>
          <p:nvPr>
            <p:ph type="ctrTitle"/>
          </p:nvPr>
        </p:nvSpPr>
        <p:spPr>
          <a:xfrm>
            <a:off x="-7045" y="25400"/>
            <a:ext cx="13018890" cy="2027238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AP World Review: Modern: Video #1: Unit #1.1</a:t>
            </a:r>
          </a:p>
        </p:txBody>
      </p:sp>
      <p:sp>
        <p:nvSpPr>
          <p:cNvPr id="120" name="Everything You Need To Know About Unit 1.1 To Succeed In AP World Modern"/>
          <p:cNvSpPr txBox="1"/>
          <p:nvPr>
            <p:ph type="subTitle" sz="quarter" idx="1"/>
          </p:nvPr>
        </p:nvSpPr>
        <p:spPr>
          <a:xfrm>
            <a:off x="1270000" y="2362200"/>
            <a:ext cx="10464800" cy="1663700"/>
          </a:xfrm>
          <a:prstGeom prst="rect">
            <a:avLst/>
          </a:prstGeom>
        </p:spPr>
        <p:txBody>
          <a:bodyPr/>
          <a:lstStyle>
            <a:lvl1pPr defTabSz="443484">
              <a:defRPr sz="3492"/>
            </a:lvl1pPr>
          </a:lstStyle>
          <a:p>
            <a:pPr/>
            <a:r>
              <a:t>Everything You Need To Know About Unit 1.1 To Succeed In AP World Modern</a:t>
            </a:r>
          </a:p>
        </p:txBody>
      </p:sp>
      <p:sp>
        <p:nvSpPr>
          <p:cNvPr id="121" name="www.APWorldReview.com"/>
          <p:cNvSpPr txBox="1"/>
          <p:nvPr/>
        </p:nvSpPr>
        <p:spPr>
          <a:xfrm>
            <a:off x="2699956" y="8855436"/>
            <a:ext cx="7604888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www.APWorldReview.com</a:t>
            </a:r>
          </a:p>
        </p:txBody>
      </p:sp>
      <p:pic>
        <p:nvPicPr>
          <p:cNvPr id="122" name="AP WORLD logo.pdf" descr="AP WORLD log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7967" y="3571438"/>
            <a:ext cx="4308866" cy="535392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uddhism In China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/>
          <a:p>
            <a:pPr/>
            <a:r>
              <a:t>Buddhism In China</a:t>
            </a:r>
          </a:p>
        </p:txBody>
      </p:sp>
      <p:sp>
        <p:nvSpPr>
          <p:cNvPr id="159" name="Buddhism appealed to many Chinese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/>
          <a:p>
            <a:pPr marL="328168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Buddhism appealed to many Chinese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Morality, intellectual sophistication, salvation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Mahayana Buddhism - Bodhisattvas - people that delayed Nirvana to help others</a:t>
            </a:r>
          </a:p>
          <a:p>
            <a:pPr marL="328168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Monastic communities developed in China </a:t>
            </a:r>
          </a:p>
          <a:p>
            <a:pPr marL="328168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Neo-Confucianism: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Combination of Confucianism, Taoism, and Buddhism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Zhu Xi:</a:t>
            </a:r>
          </a:p>
          <a:p>
            <a:pPr lvl="2" marL="984504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Neo-Confucian scholar</a:t>
            </a:r>
          </a:p>
          <a:p>
            <a:pPr lvl="1" marL="656336" indent="-328168" defTabSz="310895">
              <a:spcBef>
                <a:spcPts val="2100"/>
              </a:spcBef>
              <a:buBlip>
                <a:blip r:embed="rId2"/>
              </a:buBlip>
              <a:defRPr sz="2176"/>
            </a:pPr>
            <a:r>
              <a:t>Neo-Confucianism influenced Vietnam, Korea, and China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600" y="2597150"/>
            <a:ext cx="2794000" cy="35687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  <p:bldP build="whole" bldLvl="1" animBg="1" rev="0" advAuto="0" spid="16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abor In Song China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/>
          <a:p>
            <a:pPr/>
            <a:r>
              <a:t>Labor In Song China</a:t>
            </a:r>
          </a:p>
        </p:txBody>
      </p:sp>
      <p:sp>
        <p:nvSpPr>
          <p:cNvPr id="163" name="Free peasant labor, merchants, and artisan labor helped the Chinese economy flourish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/>
          <a:p>
            <a:pPr marL="453644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Free peasant labor, merchants, and artisan labor helped the Chinese economy flourish 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Peasants grew rice, wheat, and millet </a:t>
            </a:r>
          </a:p>
          <a:p>
            <a:pPr lvl="1" marL="907288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Fast-ripening rice from Vietnam allowed rice to be grown twice per year -&gt; more food -&gt; more population</a:t>
            </a:r>
          </a:p>
          <a:p>
            <a:pPr marL="453644" indent="-453644" defTabSz="429768">
              <a:spcBef>
                <a:spcPts val="3000"/>
              </a:spcBef>
              <a:buBlip>
                <a:blip r:embed="rId2"/>
              </a:buBlip>
              <a:defRPr sz="3008"/>
            </a:pPr>
            <a:r>
              <a:t>Trade increased throughout Eurasia via the Silk Roads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6700" y="4070350"/>
            <a:ext cx="4721881" cy="307736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p" bldLvl="5" animBg="1" rev="0" advAuto="0" spid="1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Quick Recap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67" name="Characteristics of Song China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Characteristics of Song China</a:t>
            </a:r>
          </a:p>
          <a:p>
            <a:pPr>
              <a:buBlip>
                <a:blip r:embed="rId2"/>
              </a:buBlip>
            </a:pPr>
            <a:r>
              <a:t>Impact of Confucianism on China</a:t>
            </a:r>
          </a:p>
          <a:p>
            <a:pPr>
              <a:buBlip>
                <a:blip r:embed="rId2"/>
              </a:buBlip>
            </a:pPr>
            <a:r>
              <a:t>Increased imperial bureaucracy </a:t>
            </a:r>
          </a:p>
          <a:p>
            <a:pPr>
              <a:buBlip>
                <a:blip r:embed="rId2"/>
              </a:buBlip>
            </a:pPr>
            <a:r>
              <a:t>China’s influence on Vietnam, Korea, and Japan</a:t>
            </a:r>
          </a:p>
          <a:p>
            <a:pPr>
              <a:buBlip>
                <a:blip r:embed="rId2"/>
              </a:buBlip>
            </a:pPr>
            <a:r>
              <a:t>Impact of Buddhism in China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ee You Back Here For Topic 1.2: Developments In Dar al-Islam from 1200 to 1450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>
            <a:lvl1pPr defTabSz="246888">
              <a:defRPr sz="3888"/>
            </a:lvl1pPr>
          </a:lstStyle>
          <a:p>
            <a:pPr/>
            <a:r>
              <a:t>See You Back Here For Topic 1.2: Developments In Dar al-Islam from 1200 to 1450</a:t>
            </a:r>
          </a:p>
        </p:txBody>
      </p:sp>
      <p:sp>
        <p:nvSpPr>
          <p:cNvPr id="170" name="Thanks for watching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</a:t>
            </a:r>
          </a:p>
          <a:p>
            <a:pPr>
              <a:buBlip>
                <a:blip r:embed="rId2"/>
              </a:buBlip>
            </a:pPr>
            <a:r>
              <a:t>Best of luck!</a:t>
            </a:r>
          </a:p>
        </p:txBody>
      </p:sp>
      <p:pic>
        <p:nvPicPr>
          <p:cNvPr id="171" name="AP WORLD logo.pdf" descr="AP WORLD log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2767" y="3237418"/>
            <a:ext cx="4308866" cy="535392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Unit 1: Topic 1: Developments In East Asia From 1200 to 1450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>
            <a:lvl1pPr defTabSz="347472">
              <a:defRPr sz="5472"/>
            </a:lvl1pPr>
          </a:lstStyle>
          <a:p>
            <a:pPr/>
            <a:r>
              <a:t>Unit 1: Topic 1: Developments In East Asia From 1200 to 1450</a:t>
            </a:r>
          </a:p>
        </p:txBody>
      </p:sp>
      <p:sp>
        <p:nvSpPr>
          <p:cNvPr id="125" name="This topic focuses on the Song Dynasty (960 - 1279 CE), particularly: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This topic focuses on the Song Dynasty (960 - 1279 CE), particularly:</a:t>
            </a:r>
          </a:p>
          <a:p>
            <a:pPr lvl="1">
              <a:buBlip>
                <a:blip r:embed="rId2"/>
              </a:buBlip>
            </a:pPr>
            <a:r>
              <a:t>Confucianism</a:t>
            </a:r>
          </a:p>
          <a:p>
            <a:pPr lvl="1">
              <a:buBlip>
                <a:blip r:embed="rId2"/>
              </a:buBlip>
            </a:pPr>
            <a:r>
              <a:t>Imperial Bureaucracy</a:t>
            </a:r>
          </a:p>
          <a:p>
            <a:pPr lvl="1">
              <a:buBlip>
                <a:blip r:embed="rId2"/>
              </a:buBlip>
            </a:pPr>
            <a:r>
              <a:t>Buddhism</a:t>
            </a:r>
          </a:p>
          <a:p>
            <a:pPr lvl="1">
              <a:buBlip>
                <a:blip r:embed="rId2"/>
              </a:buBlip>
            </a:pPr>
            <a:r>
              <a:t>Labor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2850" y="5251450"/>
            <a:ext cx="653796" cy="1485901"/>
          </a:xfrm>
          <a:prstGeom prst="rect">
            <a:avLst/>
          </a:prstGeom>
          <a:ln w="88900">
            <a:miter lim="400000"/>
          </a:ln>
        </p:spPr>
      </p:pic>
      <p:sp>
        <p:nvSpPr>
          <p:cNvPr id="127" name="Used to justify their rule"/>
          <p:cNvSpPr/>
          <p:nvPr/>
        </p:nvSpPr>
        <p:spPr>
          <a:xfrm>
            <a:off x="7289799" y="4889500"/>
            <a:ext cx="4014194" cy="1891804"/>
          </a:xfrm>
          <a:prstGeom prst="roundRect">
            <a:avLst>
              <a:gd name="adj" fmla="val 15000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Used to justify their rule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  <p:bldP build="whole" bldLvl="1" animBg="1" rev="0" advAuto="0" spid="126" grpId="2"/>
      <p:bldP build="whole" bldLvl="1" animBg="1" rev="0" advAuto="0" spid="12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ackground On The Song Dynasty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Background On The Song Dynasty</a:t>
            </a:r>
          </a:p>
        </p:txBody>
      </p:sp>
      <p:sp>
        <p:nvSpPr>
          <p:cNvPr id="130" name="First Emperor - Song Taizu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First Emperor - Song Taizu</a:t>
            </a:r>
          </a:p>
          <a:p>
            <a:pPr>
              <a:buBlip>
                <a:blip r:embed="rId2"/>
              </a:buBlip>
            </a:pPr>
            <a:r>
              <a:t>Consolidated power throughout China</a:t>
            </a:r>
          </a:p>
          <a:p>
            <a:pPr>
              <a:buBlip>
                <a:blip r:embed="rId2"/>
              </a:buBlip>
            </a:pPr>
            <a:r>
              <a:t>Expanded bureaucracy (government officials)</a:t>
            </a:r>
          </a:p>
          <a:p>
            <a:pPr>
              <a:buBlip>
                <a:blip r:embed="rId2"/>
              </a:buBlip>
            </a:pPr>
            <a:r>
              <a:t>Education was based on Confucianism and people could take civil service exams for government jobs</a:t>
            </a:r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85200" y="4060055"/>
            <a:ext cx="3289932" cy="370865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  <p:bldP build="whole" bldLvl="1" animBg="1" rev="0" advAuto="0" spid="13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hina Under The Song Dynasty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China Under The Song Dynasty</a:t>
            </a:r>
          </a:p>
        </p:txBody>
      </p:sp>
      <p:sp>
        <p:nvSpPr>
          <p:cNvPr id="134" name="New agricultural techniques:…"/>
          <p:cNvSpPr txBox="1"/>
          <p:nvPr>
            <p:ph type="body" idx="1"/>
          </p:nvPr>
        </p:nvSpPr>
        <p:spPr>
          <a:xfrm>
            <a:off x="-76200" y="2057400"/>
            <a:ext cx="8631040" cy="7713961"/>
          </a:xfrm>
          <a:prstGeom prst="rect">
            <a:avLst/>
          </a:prstGeom>
        </p:spPr>
        <p:txBody>
          <a:bodyPr/>
          <a:lstStyle/>
          <a:p>
            <a:pPr marL="26542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New agricultural techniques:</a:t>
            </a:r>
          </a:p>
          <a:p>
            <a:pPr lvl="1" marL="53085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Iron plows, irrigation</a:t>
            </a:r>
          </a:p>
          <a:p>
            <a:pPr marL="26542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Rapid increase in population</a:t>
            </a:r>
          </a:p>
          <a:p>
            <a:pPr marL="26542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Urbanized society:</a:t>
            </a:r>
          </a:p>
          <a:p>
            <a:pPr lvl="1" marL="53085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Most urbanized society in the world</a:t>
            </a:r>
          </a:p>
          <a:p>
            <a:pPr lvl="1" marL="53085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Hangzhou - capital with more than 1 million people!</a:t>
            </a:r>
          </a:p>
          <a:p>
            <a:pPr marL="26542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Patriarchal society</a:t>
            </a:r>
          </a:p>
          <a:p>
            <a:pPr lvl="1" marL="53085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Ancestor veneration</a:t>
            </a:r>
          </a:p>
          <a:p>
            <a:pPr marL="26542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Foot binding:</a:t>
            </a:r>
          </a:p>
          <a:p>
            <a:pPr lvl="1" marL="53085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Mostly practiced by wealthy families - sign of social status </a:t>
            </a:r>
          </a:p>
          <a:p>
            <a:pPr marL="26542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Gunpowder</a:t>
            </a:r>
          </a:p>
          <a:p>
            <a:pPr marL="26542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Printing</a:t>
            </a:r>
          </a:p>
          <a:p>
            <a:pPr marL="26542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Paper $</a:t>
            </a:r>
          </a:p>
          <a:p>
            <a:pPr marL="265429" indent="-265429" defTabSz="251460">
              <a:spcBef>
                <a:spcPts val="1700"/>
              </a:spcBef>
              <a:buBlip>
                <a:blip r:embed="rId2"/>
              </a:buBlip>
              <a:defRPr sz="1760"/>
            </a:pPr>
            <a:r>
              <a:t>Porcelain 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5219" y="2339330"/>
            <a:ext cx="4551283" cy="3622821"/>
          </a:xfrm>
          <a:prstGeom prst="rect">
            <a:avLst/>
          </a:prstGeom>
          <a:ln w="889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3860" y="5651500"/>
            <a:ext cx="2794001" cy="3860800"/>
          </a:xfrm>
          <a:prstGeom prst="rect">
            <a:avLst/>
          </a:prstGeom>
          <a:ln w="889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0" y="7569200"/>
            <a:ext cx="3016985" cy="217893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  <p:bldP build="whole" bldLvl="1" animBg="1" rev="0" advAuto="0" spid="136" grpId="3"/>
      <p:bldP build="whole" bldLvl="1" animBg="1" rev="0" advAuto="0" spid="135" grpId="2"/>
      <p:bldP build="whole" bldLvl="1" animBg="1" rev="0" advAuto="0" spid="137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fucianism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/>
          <a:p>
            <a:pPr/>
            <a:r>
              <a:t>Confucianism </a:t>
            </a:r>
          </a:p>
        </p:txBody>
      </p:sp>
      <p:sp>
        <p:nvSpPr>
          <p:cNvPr id="140" name="Stressed social harmony and traditions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/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Stressed social harmony and traditions</a:t>
            </a:r>
          </a:p>
          <a:p>
            <a:pPr lvl="1" marL="830072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“Good government consists in the ruler being a ruler, the minister being a minister, the father being a father, and the son being a son”</a:t>
            </a:r>
          </a:p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Respect for elders and reverence for ancestors</a:t>
            </a:r>
          </a:p>
          <a:p>
            <a:pPr marL="415036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rPr u="sng"/>
              <a:t>Filial Piety</a:t>
            </a:r>
            <a:r>
              <a:t>:</a:t>
            </a:r>
          </a:p>
          <a:p>
            <a:pPr lvl="1" marL="830072" indent="-415036" defTabSz="393192">
              <a:spcBef>
                <a:spcPts val="2700"/>
              </a:spcBef>
              <a:buBlip>
                <a:blip r:embed="rId2"/>
              </a:buBlip>
              <a:defRPr sz="2752"/>
            </a:pPr>
            <a:r>
              <a:t>Family members give deference to the male head of family</a:t>
            </a:r>
          </a:p>
        </p:txBody>
      </p:sp>
      <p:pic>
        <p:nvPicPr>
          <p:cNvPr id="1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7200" y="3983431"/>
            <a:ext cx="4773132" cy="386189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Imperial Bureaucracy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/>
          <a:p>
            <a:pPr/>
            <a:r>
              <a:t>Imperial Bureaucracy </a:t>
            </a:r>
          </a:p>
        </p:txBody>
      </p:sp>
      <p:sp>
        <p:nvSpPr>
          <p:cNvPr id="144" name="The amount of government workers during the Song Dynasty increased tremendously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The amount of government workers during the Song Dynasty increased tremendously</a:t>
            </a:r>
          </a:p>
          <a:p>
            <a:pPr lvl="1"/>
            <a:r>
              <a:t>Caused the government to raise taxes -&gt; led to resistance from peasants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hina’s Influence On Neighboring Regions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China’s Influence On Neighboring Regions</a:t>
            </a:r>
          </a:p>
        </p:txBody>
      </p:sp>
      <p:sp>
        <p:nvSpPr>
          <p:cNvPr id="147" name="Korea (Silla Kingom):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Korea (Silla Kingom):</a:t>
            </a:r>
          </a:p>
          <a:p>
            <a:pPr lvl="1">
              <a:buBlip>
                <a:blip r:embed="rId2"/>
              </a:buBlip>
            </a:pPr>
            <a:r>
              <a:t>Chinese influence dates back to the Song Dynasty</a:t>
            </a:r>
          </a:p>
          <a:p>
            <a:pPr lvl="1">
              <a:buBlip>
                <a:blip r:embed="rId2"/>
              </a:buBlip>
            </a:pPr>
            <a:r>
              <a:t>Korea would kowtow to China and send tribute</a:t>
            </a:r>
          </a:p>
          <a:p>
            <a:pPr lvl="1">
              <a:buBlip>
                <a:blip r:embed="rId2"/>
              </a:buBlip>
            </a:pPr>
            <a:r>
              <a:t>Trade increased with Korea and China</a:t>
            </a:r>
          </a:p>
          <a:p>
            <a:pPr lvl="1">
              <a:buBlip>
                <a:blip r:embed="rId2"/>
              </a:buBlip>
            </a:pPr>
            <a:r>
              <a:t>Korea modeled their government after China 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6900" y="2881068"/>
            <a:ext cx="4421738" cy="6066624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hina’s Influence On Neighboring Regions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China’s Influence On Neighboring Regions</a:t>
            </a:r>
          </a:p>
        </p:txBody>
      </p:sp>
      <p:sp>
        <p:nvSpPr>
          <p:cNvPr id="151" name="Vietnam: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Vietnam:</a:t>
            </a:r>
          </a:p>
          <a:p>
            <a:pPr lvl="1">
              <a:buBlip>
                <a:blip r:embed="rId2"/>
              </a:buBlip>
            </a:pPr>
            <a:r>
              <a:t>Elites studied Confucianism and took similar civiil service examinations</a:t>
            </a:r>
          </a:p>
          <a:p>
            <a:pPr lvl="1">
              <a:buBlip>
                <a:blip r:embed="rId2"/>
              </a:buBlip>
            </a:pPr>
            <a:r>
              <a:t>Many Vietnamese kept their own religions</a:t>
            </a:r>
          </a:p>
          <a:p>
            <a:pPr lvl="2">
              <a:buBlip>
                <a:blip r:embed="rId2"/>
              </a:buBlip>
            </a:pPr>
            <a:r>
              <a:t>However, Buddhism did spread to Vietnam (more in a minute)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0700" y="3581400"/>
            <a:ext cx="4665961" cy="466596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hina’s Influence On Neighboring Regions"/>
          <p:cNvSpPr txBox="1"/>
          <p:nvPr>
            <p:ph type="title"/>
          </p:nvPr>
        </p:nvSpPr>
        <p:spPr>
          <a:xfrm>
            <a:off x="6449" y="33535"/>
            <a:ext cx="12991902" cy="2030712"/>
          </a:xfrm>
          <a:prstGeom prst="rect">
            <a:avLst/>
          </a:prstGeom>
        </p:spPr>
        <p:txBody>
          <a:bodyPr/>
          <a:lstStyle>
            <a:lvl1pPr defTabSz="374904">
              <a:defRPr sz="5904"/>
            </a:lvl1pPr>
          </a:lstStyle>
          <a:p>
            <a:pPr/>
            <a:r>
              <a:t>China’s Influence On Neighboring Regions</a:t>
            </a:r>
          </a:p>
        </p:txBody>
      </p:sp>
      <p:sp>
        <p:nvSpPr>
          <p:cNvPr id="155" name="Japan:…"/>
          <p:cNvSpPr txBox="1"/>
          <p:nvPr>
            <p:ph type="body" idx="1"/>
          </p:nvPr>
        </p:nvSpPr>
        <p:spPr>
          <a:xfrm>
            <a:off x="-76200" y="2057400"/>
            <a:ext cx="8051900" cy="771396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Japan:</a:t>
            </a:r>
          </a:p>
          <a:p>
            <a:pPr lvl="1">
              <a:buBlip>
                <a:blip r:embed="rId2"/>
              </a:buBlip>
            </a:pPr>
            <a:r>
              <a:t>Adopted many aspects of Chinese government:</a:t>
            </a:r>
          </a:p>
          <a:p>
            <a:pPr lvl="2">
              <a:buBlip>
                <a:blip r:embed="rId2"/>
              </a:buBlip>
            </a:pPr>
            <a:r>
              <a:t>Bureaucracy</a:t>
            </a:r>
          </a:p>
          <a:p>
            <a:pPr lvl="2">
              <a:buBlip>
                <a:blip r:embed="rId2"/>
              </a:buBlip>
            </a:pPr>
            <a:r>
              <a:t>Supported Confucianism and Buddhism</a:t>
            </a:r>
          </a:p>
          <a:p>
            <a:pPr lvl="2">
              <a:buBlip>
                <a:blip r:embed="rId2"/>
              </a:buBlip>
            </a:pPr>
            <a:r>
              <a:t>New capital modeled after Chang’an 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00" y="3098800"/>
            <a:ext cx="5314901" cy="53149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