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05296" y="9017050"/>
            <a:ext cx="406909" cy="380900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>
                <a:srgbClr val="A29A85"/>
              </a:buClr>
              <a:buSzTx/>
              <a:buNone/>
              <a:defRPr sz="3600">
                <a:solidFill>
                  <a:srgbClr val="222222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“Type a quote here.”"/>
          <p:cNvSpPr txBox="1"/>
          <p:nvPr>
            <p:ph type="body" sz="quarter" idx="14"/>
          </p:nvPr>
        </p:nvSpPr>
        <p:spPr>
          <a:xfrm>
            <a:off x="1270000" y="424179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b="1" spc="-126" sz="4200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157588660_2880x1920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ine" descr="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22" name="157588660_2880x1920.jpeg"/>
          <p:cNvSpPr/>
          <p:nvPr>
            <p:ph type="pic" idx="13"/>
          </p:nvPr>
        </p:nvSpPr>
        <p:spPr>
          <a:xfrm>
            <a:off x="387350" y="400050"/>
            <a:ext cx="12217400" cy="626728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Line" descr="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8"/>
          </a:xfrm>
          <a:prstGeom prst="rect">
            <a:avLst/>
          </a:prstGeom>
        </p:spPr>
      </p:pic>
      <p:sp>
        <p:nvSpPr>
          <p:cNvPr id="42" name="Image"/>
          <p:cNvSpPr/>
          <p:nvPr>
            <p:ph type="pic" sz="half" idx="13"/>
          </p:nvPr>
        </p:nvSpPr>
        <p:spPr>
          <a:xfrm>
            <a:off x="6807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Line" descr="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Line" descr="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Line" descr="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75" name="Image"/>
          <p:cNvSpPr/>
          <p:nvPr>
            <p:ph type="pic" sz="half" idx="13"/>
          </p:nvPr>
        </p:nvSpPr>
        <p:spPr>
          <a:xfrm>
            <a:off x="1181100" y="3380452"/>
            <a:ext cx="5461000" cy="530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3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3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3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3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3"/>
              </a:buBlip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/>
          <p:nvPr>
            <p:ph type="pic" sz="quarter" idx="13"/>
          </p:nvPr>
        </p:nvSpPr>
        <p:spPr>
          <a:xfrm>
            <a:off x="6692900" y="5082252"/>
            <a:ext cx="5334000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Image"/>
          <p:cNvSpPr/>
          <p:nvPr>
            <p:ph type="pic" sz="quarter" idx="14"/>
          </p:nvPr>
        </p:nvSpPr>
        <p:spPr>
          <a:xfrm>
            <a:off x="6699118" y="751552"/>
            <a:ext cx="5334001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Image"/>
          <p:cNvSpPr/>
          <p:nvPr>
            <p:ph type="pic" sz="half" idx="15"/>
          </p:nvPr>
        </p:nvSpPr>
        <p:spPr>
          <a:xfrm>
            <a:off x="965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hyperlink" Target="http://www.APWorldReview.com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AP World Review: Video #24: Sub-Saharan Societies"/>
          <p:cNvSpPr txBox="1"/>
          <p:nvPr>
            <p:ph type="ctrTitle"/>
          </p:nvPr>
        </p:nvSpPr>
        <p:spPr>
          <a:xfrm>
            <a:off x="446484" y="393700"/>
            <a:ext cx="12111832" cy="1851422"/>
          </a:xfrm>
          <a:prstGeom prst="rect">
            <a:avLst/>
          </a:prstGeom>
        </p:spPr>
        <p:txBody>
          <a:bodyPr/>
          <a:lstStyle>
            <a:lvl1pPr defTabSz="502412">
              <a:defRPr spc="-110" sz="5504"/>
            </a:lvl1pPr>
          </a:lstStyle>
          <a:p>
            <a:pPr/>
            <a:r>
              <a:t>AP World Review: Video #24: Sub-Saharan Societies</a:t>
            </a:r>
          </a:p>
        </p:txBody>
      </p:sp>
      <p:sp>
        <p:nvSpPr>
          <p:cNvPr id="144" name="Everything You Need To Know About Sub-Saharan Societies To Succeed In AP World"/>
          <p:cNvSpPr txBox="1"/>
          <p:nvPr>
            <p:ph type="subTitle" sz="quarter" idx="1"/>
          </p:nvPr>
        </p:nvSpPr>
        <p:spPr>
          <a:xfrm>
            <a:off x="1270000" y="2349500"/>
            <a:ext cx="10464800" cy="21844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Sub-Saharan Societies To Succeed In AP World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3400" y="2882900"/>
            <a:ext cx="4318000" cy="5359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www.APWorldReview.com"/>
          <p:cNvSpPr txBox="1"/>
          <p:nvPr/>
        </p:nvSpPr>
        <p:spPr>
          <a:xfrm>
            <a:off x="3921493" y="8553856"/>
            <a:ext cx="5161814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www.APWorldReview.com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ocial Stru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Social Structures</a:t>
            </a:r>
          </a:p>
        </p:txBody>
      </p:sp>
      <p:sp>
        <p:nvSpPr>
          <p:cNvPr id="149" name="Communities were often organized around kinship…"/>
          <p:cNvSpPr txBox="1"/>
          <p:nvPr>
            <p:ph type="body" sz="half" idx="1"/>
          </p:nvPr>
        </p:nvSpPr>
        <p:spPr>
          <a:xfrm>
            <a:off x="355600" y="2755900"/>
            <a:ext cx="6911579" cy="656619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Communities were often organized around kinship</a:t>
            </a:r>
          </a:p>
          <a:p>
            <a:pPr lvl="1">
              <a:buBlip>
                <a:blip r:embed="rId2"/>
              </a:buBlip>
            </a:pPr>
            <a:r>
              <a:t>Members of a clan or family</a:t>
            </a:r>
          </a:p>
          <a:p>
            <a:pPr>
              <a:buBlip>
                <a:blip r:embed="rId2"/>
              </a:buBlip>
            </a:pPr>
            <a:r>
              <a:t>Your age determined the type of work you would do</a:t>
            </a:r>
          </a:p>
          <a:p>
            <a:pPr>
              <a:buBlip>
                <a:blip r:embed="rId2"/>
              </a:buBlip>
            </a:pPr>
            <a:r>
              <a:t>Men did most jobs that required specialization</a:t>
            </a:r>
          </a:p>
          <a:p>
            <a:pPr lvl="1">
              <a:buBlip>
                <a:blip r:embed="rId2"/>
              </a:buBlip>
            </a:pPr>
            <a:r>
              <a:t>Tanners, blacksmiths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Women In Sub-Saharan Africa"/>
          <p:cNvSpPr txBox="1"/>
          <p:nvPr>
            <p:ph type="title"/>
          </p:nvPr>
        </p:nvSpPr>
        <p:spPr>
          <a:xfrm>
            <a:off x="540444" y="698500"/>
            <a:ext cx="11795821" cy="1905000"/>
          </a:xfrm>
          <a:prstGeom prst="rect">
            <a:avLst/>
          </a:prstGeom>
        </p:spPr>
        <p:txBody>
          <a:bodyPr/>
          <a:lstStyle/>
          <a:p>
            <a:pPr/>
            <a:r>
              <a:t>Women In Sub-Saharan Africa</a:t>
            </a:r>
          </a:p>
        </p:txBody>
      </p:sp>
      <p:sp>
        <p:nvSpPr>
          <p:cNvPr id="152" name="Most societies were patriarchal…"/>
          <p:cNvSpPr txBox="1"/>
          <p:nvPr>
            <p:ph type="body" sz="half" idx="1"/>
          </p:nvPr>
        </p:nvSpPr>
        <p:spPr>
          <a:xfrm>
            <a:off x="355600" y="2755900"/>
            <a:ext cx="6911579" cy="656619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Most societies were patriarchal</a:t>
            </a:r>
          </a:p>
          <a:p>
            <a:pPr>
              <a:buBlip>
                <a:blip r:embed="rId2"/>
              </a:buBlip>
            </a:pPr>
            <a:r>
              <a:t>In some instances, inheritances were not passed to sons, but to sisters</a:t>
            </a:r>
          </a:p>
          <a:p>
            <a:pPr>
              <a:buBlip>
                <a:blip r:embed="rId2"/>
              </a:buBlip>
            </a:pPr>
            <a:r>
              <a:t>Women did not often veil themselves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lavery In Sub-Saharan Africa"/>
          <p:cNvSpPr txBox="1"/>
          <p:nvPr>
            <p:ph type="title"/>
          </p:nvPr>
        </p:nvSpPr>
        <p:spPr>
          <a:xfrm>
            <a:off x="540444" y="698500"/>
            <a:ext cx="11795821" cy="1905000"/>
          </a:xfrm>
          <a:prstGeom prst="rect">
            <a:avLst/>
          </a:prstGeom>
        </p:spPr>
        <p:txBody>
          <a:bodyPr/>
          <a:lstStyle/>
          <a:p>
            <a:pPr/>
            <a:r>
              <a:t>Slavery In Sub-Saharan Africa</a:t>
            </a:r>
          </a:p>
        </p:txBody>
      </p:sp>
      <p:sp>
        <p:nvSpPr>
          <p:cNvPr id="155" name="Slavery did exist…"/>
          <p:cNvSpPr txBox="1"/>
          <p:nvPr>
            <p:ph type="body" sz="half" idx="1"/>
          </p:nvPr>
        </p:nvSpPr>
        <p:spPr>
          <a:xfrm>
            <a:off x="355600" y="2755900"/>
            <a:ext cx="6911579" cy="6566198"/>
          </a:xfrm>
          <a:prstGeom prst="rect">
            <a:avLst/>
          </a:prstGeom>
        </p:spPr>
        <p:txBody>
          <a:bodyPr/>
          <a:lstStyle/>
          <a:p>
            <a:pPr marL="504062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Slavery did exist</a:t>
            </a:r>
          </a:p>
          <a:p>
            <a:pPr marL="504062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Most slaves were prisoners of war, debtors, or criminals</a:t>
            </a:r>
          </a:p>
          <a:p>
            <a:pPr marL="504062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With the development of trade routes, the practice of selling slaves increased</a:t>
            </a:r>
          </a:p>
          <a:p>
            <a:pPr marL="504062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Zanj Rebellion:</a:t>
            </a:r>
          </a:p>
          <a:p>
            <a:pPr lvl="1" marL="1008125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1,500 slaves revolted, established a new government </a:t>
            </a:r>
          </a:p>
          <a:p>
            <a:pPr lvl="1" marL="1008125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The leader, Ali bin Muhammad was eventually captured and killed 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5200" y="2933673"/>
            <a:ext cx="5082662" cy="40661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5" grpId="1"/>
      <p:bldP build="whole" bldLvl="1" animBg="1" rev="0" advAuto="0" spid="15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ub-Saharan Culture"/>
          <p:cNvSpPr txBox="1"/>
          <p:nvPr>
            <p:ph type="title"/>
          </p:nvPr>
        </p:nvSpPr>
        <p:spPr>
          <a:xfrm>
            <a:off x="540444" y="698500"/>
            <a:ext cx="11795821" cy="1905000"/>
          </a:xfrm>
          <a:prstGeom prst="rect">
            <a:avLst/>
          </a:prstGeom>
        </p:spPr>
        <p:txBody>
          <a:bodyPr/>
          <a:lstStyle/>
          <a:p>
            <a:pPr/>
            <a:r>
              <a:t>Sub-Saharan Culture</a:t>
            </a:r>
          </a:p>
        </p:txBody>
      </p:sp>
      <p:sp>
        <p:nvSpPr>
          <p:cNvPr id="159" name="Music, art, and storytelling were a significant part of African culture…"/>
          <p:cNvSpPr txBox="1"/>
          <p:nvPr>
            <p:ph type="body" sz="half" idx="1"/>
          </p:nvPr>
        </p:nvSpPr>
        <p:spPr>
          <a:xfrm>
            <a:off x="355600" y="2755900"/>
            <a:ext cx="6911579" cy="6566198"/>
          </a:xfrm>
          <a:prstGeom prst="rect">
            <a:avLst/>
          </a:prstGeom>
        </p:spPr>
        <p:txBody>
          <a:bodyPr/>
          <a:lstStyle/>
          <a:p>
            <a:pPr marL="584962" indent="-584962" defTabSz="549148">
              <a:spcBef>
                <a:spcPts val="3900"/>
              </a:spcBef>
              <a:buBlip>
                <a:blip r:embed="rId2"/>
              </a:buBlip>
              <a:defRPr sz="3196"/>
            </a:pPr>
            <a:r>
              <a:t>Music, art, and storytelling were a significant part of African culture</a:t>
            </a:r>
          </a:p>
          <a:p>
            <a:pPr lvl="1" marL="1169924" indent="-584962" defTabSz="549148">
              <a:spcBef>
                <a:spcPts val="3900"/>
              </a:spcBef>
              <a:buBlip>
                <a:blip r:embed="rId2"/>
              </a:buBlip>
              <a:defRPr sz="3196"/>
            </a:pPr>
            <a:r>
              <a:t>Lyrics were often meant to communicate with the spirit world</a:t>
            </a:r>
          </a:p>
          <a:p>
            <a:pPr marL="584962" indent="-584962" defTabSz="549148">
              <a:spcBef>
                <a:spcPts val="3900"/>
              </a:spcBef>
              <a:buBlip>
                <a:blip r:embed="rId2"/>
              </a:buBlip>
              <a:defRPr sz="3196"/>
            </a:pPr>
            <a:r>
              <a:t>Griots - story tellers</a:t>
            </a:r>
          </a:p>
          <a:p>
            <a:pPr lvl="1" marL="1169924" indent="-584962" defTabSz="549148">
              <a:spcBef>
                <a:spcPts val="3900"/>
              </a:spcBef>
              <a:buBlip>
                <a:blip r:embed="rId2"/>
              </a:buBlip>
              <a:defRPr sz="3196"/>
            </a:pPr>
            <a:r>
              <a:t>Told history orally </a:t>
            </a:r>
          </a:p>
          <a:p>
            <a:pPr lvl="1" marL="1169924" indent="-584962" defTabSz="549148">
              <a:spcBef>
                <a:spcPts val="3900"/>
              </a:spcBef>
              <a:buBlip>
                <a:blip r:embed="rId2"/>
              </a:buBlip>
              <a:defRPr sz="3196"/>
            </a:pPr>
            <a:r>
              <a:t>Became very influential, often counseled kings</a:t>
            </a: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1400" y="3098800"/>
            <a:ext cx="2540000" cy="355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2"/>
      <p:bldP build="p" bldLvl="5" animBg="1" rev="0" advAuto="0" spid="15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wahili &amp; Religion"/>
          <p:cNvSpPr txBox="1"/>
          <p:nvPr>
            <p:ph type="title"/>
          </p:nvPr>
        </p:nvSpPr>
        <p:spPr>
          <a:xfrm>
            <a:off x="540444" y="698500"/>
            <a:ext cx="11795821" cy="1905000"/>
          </a:xfrm>
          <a:prstGeom prst="rect">
            <a:avLst/>
          </a:prstGeom>
        </p:spPr>
        <p:txBody>
          <a:bodyPr/>
          <a:lstStyle/>
          <a:p>
            <a:pPr/>
            <a:r>
              <a:t>Swahili &amp; Religion</a:t>
            </a:r>
          </a:p>
        </p:txBody>
      </p:sp>
      <p:sp>
        <p:nvSpPr>
          <p:cNvPr id="163" name="Language from the combination of Bantu and Arabic…"/>
          <p:cNvSpPr txBox="1"/>
          <p:nvPr>
            <p:ph type="body" sz="half" idx="1"/>
          </p:nvPr>
        </p:nvSpPr>
        <p:spPr>
          <a:xfrm>
            <a:off x="355600" y="2755900"/>
            <a:ext cx="6911579" cy="6566198"/>
          </a:xfrm>
          <a:prstGeom prst="rect">
            <a:avLst/>
          </a:prstGeom>
        </p:spPr>
        <p:txBody>
          <a:bodyPr/>
          <a:lstStyle/>
          <a:p>
            <a:pPr marL="504062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Language from the combination of Bantu and Arabic</a:t>
            </a:r>
          </a:p>
          <a:p>
            <a:pPr marL="504062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Still spoken today in Southeast Africa</a:t>
            </a:r>
          </a:p>
          <a:p>
            <a:pPr marL="504062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Ethiopia practiced Christianity beginning in the 12th century</a:t>
            </a:r>
          </a:p>
          <a:p>
            <a:pPr lvl="1" marL="1008125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Developed independently from the Roman Catholic Church and Eastern Orthodox Church</a:t>
            </a:r>
          </a:p>
          <a:p>
            <a:pPr lvl="2" marL="1512188" indent="-504062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Combined African elements with Christianity - ancestor veneration, spirits, etc. 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4004992"/>
            <a:ext cx="4685670" cy="4068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2"/>
      <p:bldP build="p" bldLvl="5" animBg="1" rev="0" advAuto="0" spid="16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Quick Recap"/>
          <p:cNvSpPr txBox="1"/>
          <p:nvPr>
            <p:ph type="title"/>
          </p:nvPr>
        </p:nvSpPr>
        <p:spPr>
          <a:xfrm>
            <a:off x="540444" y="698500"/>
            <a:ext cx="11795821" cy="1905000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67" name="Social Structures of Sub-Saharan African communities…"/>
          <p:cNvSpPr txBox="1"/>
          <p:nvPr>
            <p:ph type="body" sz="half" idx="1"/>
          </p:nvPr>
        </p:nvSpPr>
        <p:spPr>
          <a:xfrm>
            <a:off x="355600" y="2755900"/>
            <a:ext cx="6911579" cy="656619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Social Structures of Sub-Saharan African communities</a:t>
            </a:r>
          </a:p>
          <a:p>
            <a:pPr>
              <a:buBlip>
                <a:blip r:embed="rId2"/>
              </a:buBlip>
            </a:pPr>
            <a:r>
              <a:t>Role of women </a:t>
            </a:r>
          </a:p>
          <a:p>
            <a:pPr>
              <a:buBlip>
                <a:blip r:embed="rId2"/>
              </a:buBlip>
            </a:pPr>
            <a:r>
              <a:t>Slavery and reasons for its increase</a:t>
            </a:r>
          </a:p>
          <a:p>
            <a:pPr>
              <a:buBlip>
                <a:blip r:embed="rId2"/>
              </a:buBlip>
            </a:pPr>
            <a:r>
              <a:t>Culture and religion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ee You Back Here For Video #25: The Sui, Tang, And Song Dynasties"/>
          <p:cNvSpPr txBox="1"/>
          <p:nvPr>
            <p:ph type="title"/>
          </p:nvPr>
        </p:nvSpPr>
        <p:spPr>
          <a:xfrm>
            <a:off x="540444" y="698500"/>
            <a:ext cx="11795821" cy="1905000"/>
          </a:xfrm>
          <a:prstGeom prst="rect">
            <a:avLst/>
          </a:prstGeom>
        </p:spPr>
        <p:txBody>
          <a:bodyPr/>
          <a:lstStyle>
            <a:lvl1pPr defTabSz="566674">
              <a:defRPr spc="-139" sz="4656"/>
            </a:lvl1pPr>
          </a:lstStyle>
          <a:p>
            <a:pPr/>
            <a:r>
              <a:t>See You Back Here For Video #25: The Sui, Tang, And Song Dynasties</a:t>
            </a:r>
          </a:p>
        </p:txBody>
      </p:sp>
      <p:sp>
        <p:nvSpPr>
          <p:cNvPr id="170" name="Thanks for watching…"/>
          <p:cNvSpPr txBox="1"/>
          <p:nvPr>
            <p:ph type="body" sz="half" idx="1"/>
          </p:nvPr>
        </p:nvSpPr>
        <p:spPr>
          <a:xfrm>
            <a:off x="355600" y="2755900"/>
            <a:ext cx="6911579" cy="656619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10400" y="3162300"/>
            <a:ext cx="4318000" cy="535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6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