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Video #23: West &amp; East African Kingdoms"/>
          <p:cNvSpPr txBox="1"/>
          <p:nvPr>
            <p:ph type="ctrTitle"/>
          </p:nvPr>
        </p:nvSpPr>
        <p:spPr>
          <a:xfrm>
            <a:off x="-78284" y="25400"/>
            <a:ext cx="13161368" cy="1967806"/>
          </a:xfrm>
          <a:prstGeom prst="rect">
            <a:avLst/>
          </a:prstGeom>
        </p:spPr>
        <p:txBody>
          <a:bodyPr/>
          <a:lstStyle>
            <a:lvl1pPr defTabSz="365760">
              <a:defRPr sz="5760"/>
            </a:lvl1pPr>
          </a:lstStyle>
          <a:p>
            <a:pPr/>
            <a:r>
              <a:t>AP World Review: Video #23: West &amp; East African Kingdoms</a:t>
            </a:r>
          </a:p>
        </p:txBody>
      </p:sp>
      <p:sp>
        <p:nvSpPr>
          <p:cNvPr id="120" name="Everything You Need To Know About West &amp; East African Kingdoms To Succeed In AP World"/>
          <p:cNvSpPr txBox="1"/>
          <p:nvPr>
            <p:ph type="subTitle" sz="quarter" idx="1"/>
          </p:nvPr>
        </p:nvSpPr>
        <p:spPr>
          <a:xfrm>
            <a:off x="1270000" y="2057400"/>
            <a:ext cx="10464800" cy="1663700"/>
          </a:xfrm>
          <a:prstGeom prst="rect">
            <a:avLst/>
          </a:prstGeom>
        </p:spPr>
        <p:txBody>
          <a:bodyPr/>
          <a:lstStyle>
            <a:lvl1pPr defTabSz="374904">
              <a:defRPr sz="2952"/>
            </a:lvl1pPr>
          </a:lstStyle>
          <a:p>
            <a:pPr/>
            <a:r>
              <a:t>Everything You Need To Know About West &amp; East African Kingdoms To Succeed In AP World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2699956" y="8855436"/>
            <a:ext cx="760488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3365500"/>
            <a:ext cx="4318000" cy="5359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est Africa - Ghana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/>
          <a:p>
            <a:pPr/>
            <a:r>
              <a:t>West Africa - Ghana</a:t>
            </a:r>
          </a:p>
        </p:txBody>
      </p:sp>
      <p:sp>
        <p:nvSpPr>
          <p:cNvPr id="125" name="Location:…"/>
          <p:cNvSpPr txBox="1"/>
          <p:nvPr>
            <p:ph type="body" idx="1"/>
          </p:nvPr>
        </p:nvSpPr>
        <p:spPr>
          <a:xfrm>
            <a:off x="-76200" y="1828800"/>
            <a:ext cx="7831833" cy="7820720"/>
          </a:xfrm>
          <a:prstGeom prst="rect">
            <a:avLst/>
          </a:prstGeom>
        </p:spPr>
        <p:txBody>
          <a:bodyPr/>
          <a:lstStyle/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Location: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Between the Sahara and rain forests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5th century C.E. it was founded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8th - 11th centuries - peak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Traded with Muslim traders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Gold and Ivory in exchange for salt, copper, cloth, and tools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King of Ghana ruled a centralized government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Army with iron weapons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8700" y="3761161"/>
            <a:ext cx="5075543" cy="44664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est Africa - Mali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/>
          <a:p>
            <a:pPr/>
            <a:r>
              <a:t>West Africa - Mali</a:t>
            </a:r>
          </a:p>
        </p:txBody>
      </p:sp>
      <p:sp>
        <p:nvSpPr>
          <p:cNvPr id="129" name="Founded after the decline of Ghana…"/>
          <p:cNvSpPr txBox="1"/>
          <p:nvPr>
            <p:ph type="body" idx="1"/>
          </p:nvPr>
        </p:nvSpPr>
        <p:spPr>
          <a:xfrm>
            <a:off x="-76200" y="1828800"/>
            <a:ext cx="7831833" cy="782756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Founded after the decline of Ghana </a:t>
            </a:r>
          </a:p>
          <a:p>
            <a:pPr lvl="1">
              <a:buBlip>
                <a:blip r:embed="rId2"/>
              </a:buBlip>
            </a:pPr>
            <a:r>
              <a:t>Founded by Sundiata</a:t>
            </a:r>
          </a:p>
          <a:p>
            <a:pPr lvl="2">
              <a:buBlip>
                <a:blip r:embed="rId2"/>
              </a:buBlip>
            </a:pPr>
            <a:r>
              <a:t>Exiled from Mali, later returned in 1235 and became king</a:t>
            </a:r>
          </a:p>
          <a:p>
            <a:pPr>
              <a:buBlip>
                <a:blip r:embed="rId2"/>
              </a:buBlip>
            </a:pPr>
            <a:r>
              <a:t>13th - 15th centuries - peak</a:t>
            </a:r>
          </a:p>
          <a:p>
            <a:pPr>
              <a:buBlip>
                <a:blip r:embed="rId2"/>
              </a:buBlip>
            </a:pPr>
            <a:r>
              <a:t>Timbuktu - major wealthy city</a:t>
            </a:r>
          </a:p>
          <a:p>
            <a:pPr lvl="1">
              <a:buBlip>
                <a:blip r:embed="rId2"/>
              </a:buBlip>
            </a:pPr>
            <a:r>
              <a:t>Center of Islamic learning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4100" y="2889250"/>
            <a:ext cx="5237943" cy="3289428"/>
          </a:xfrm>
          <a:prstGeom prst="rect">
            <a:avLst/>
          </a:prstGeom>
          <a:ln w="889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9700" y="6934200"/>
            <a:ext cx="5002764" cy="200110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p" bldLvl="5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ali - Mansa Musa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/>
          <a:p>
            <a:pPr/>
            <a:r>
              <a:t>Mali - Mansa Musa</a:t>
            </a:r>
          </a:p>
        </p:txBody>
      </p:sp>
      <p:sp>
        <p:nvSpPr>
          <p:cNvPr id="134" name="Grand-nephew of Sundiata…"/>
          <p:cNvSpPr txBox="1"/>
          <p:nvPr>
            <p:ph type="body" idx="1"/>
          </p:nvPr>
        </p:nvSpPr>
        <p:spPr>
          <a:xfrm>
            <a:off x="-76200" y="1828800"/>
            <a:ext cx="7831833" cy="7811195"/>
          </a:xfrm>
          <a:prstGeom prst="rect">
            <a:avLst/>
          </a:prstGeom>
        </p:spPr>
        <p:txBody>
          <a:bodyPr/>
          <a:lstStyle/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Grand-nephew of Sundiata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Made a pilgrimage to Mecca (hajj) in 1324</a:t>
            </a:r>
          </a:p>
          <a:p>
            <a:pPr lvl="1" marL="752855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Brought 100 camels, 1,000s of people, and an obscene amount of gold</a:t>
            </a:r>
          </a:p>
          <a:p>
            <a:pPr lvl="2" marL="1129283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Inflation in Alexandria, Egypt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After his pilgrimage, he established religious schools, built mosques, and encouraged religious learning 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By the late 15th century, Songhay took over as the major kingdom of West Africa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8400" y="1568450"/>
            <a:ext cx="5247787" cy="3745012"/>
          </a:xfrm>
          <a:prstGeom prst="rect">
            <a:avLst/>
          </a:prstGeom>
          <a:ln w="889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619" y="5835650"/>
            <a:ext cx="4993349" cy="37450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ast Africa - Zimbabwe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/>
          <a:p>
            <a:pPr/>
            <a:r>
              <a:t>East Africa - Zimbabwe</a:t>
            </a:r>
          </a:p>
        </p:txBody>
      </p:sp>
      <p:sp>
        <p:nvSpPr>
          <p:cNvPr id="139" name="12th - 15th centuries…"/>
          <p:cNvSpPr txBox="1"/>
          <p:nvPr>
            <p:ph type="body" idx="1"/>
          </p:nvPr>
        </p:nvSpPr>
        <p:spPr>
          <a:xfrm>
            <a:off x="-76200" y="1828800"/>
            <a:ext cx="7831833" cy="7865567"/>
          </a:xfrm>
          <a:prstGeom prst="rect">
            <a:avLst/>
          </a:prstGeom>
        </p:spPr>
        <p:txBody>
          <a:bodyPr/>
          <a:lstStyle/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12th - 15th centuries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Location - modern day Zimbabwe and Mozambique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Focused on agriculture, trade, and GOLD</a:t>
            </a:r>
          </a:p>
          <a:p>
            <a:pPr lvl="1" marL="801115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Traded with Swahili city-states, Persia, India, and China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Wall of stone surrounded the capital, Great Zimbabwe</a:t>
            </a:r>
          </a:p>
          <a:p>
            <a:pPr lvl="1" marL="801115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20,000 people lived there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Overgrazing led to abandonment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5400" y="5829300"/>
            <a:ext cx="5095396" cy="328884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Quick Recap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3" name="Locations and dates for:…"/>
          <p:cNvSpPr txBox="1"/>
          <p:nvPr>
            <p:ph type="body" idx="1"/>
          </p:nvPr>
        </p:nvSpPr>
        <p:spPr>
          <a:xfrm>
            <a:off x="-76200" y="1828800"/>
            <a:ext cx="7831833" cy="78655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Locations and dates for:</a:t>
            </a:r>
          </a:p>
          <a:p>
            <a:pPr lvl="1">
              <a:buBlip>
                <a:blip r:embed="rId2"/>
              </a:buBlip>
            </a:pPr>
            <a:r>
              <a:t>Ghana, Mali</a:t>
            </a:r>
          </a:p>
          <a:p>
            <a:pPr>
              <a:buBlip>
                <a:blip r:embed="rId2"/>
              </a:buBlip>
            </a:pPr>
            <a:r>
              <a:t>Timbuktu</a:t>
            </a:r>
          </a:p>
          <a:p>
            <a:pPr>
              <a:buBlip>
                <a:blip r:embed="rId2"/>
              </a:buBlip>
            </a:pPr>
            <a:r>
              <a:t>Mansa Musa and Islam</a:t>
            </a:r>
          </a:p>
          <a:p>
            <a:pPr>
              <a:buBlip>
                <a:blip r:embed="rId2"/>
              </a:buBlip>
            </a:pPr>
            <a:r>
              <a:t>Zimbabwe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ee You Back Here For Video #24: Sub-Saharan Societies"/>
          <p:cNvSpPr txBox="1"/>
          <p:nvPr>
            <p:ph type="title"/>
          </p:nvPr>
        </p:nvSpPr>
        <p:spPr>
          <a:xfrm>
            <a:off x="-85229" y="-24210"/>
            <a:ext cx="13004801" cy="1771254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See You Back Here For Video #24: Sub-Saharan Societies </a:t>
            </a:r>
          </a:p>
        </p:txBody>
      </p:sp>
      <p:sp>
        <p:nvSpPr>
          <p:cNvPr id="146" name="Thanks for watching…"/>
          <p:cNvSpPr txBox="1"/>
          <p:nvPr>
            <p:ph type="body" sz="half" idx="1"/>
          </p:nvPr>
        </p:nvSpPr>
        <p:spPr>
          <a:xfrm>
            <a:off x="-76200" y="1828800"/>
            <a:ext cx="5838230" cy="78655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8200" y="2806700"/>
            <a:ext cx="4318000" cy="5359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