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28D8E">
              <a:alpha val="20000"/>
            </a:srgbClr>
          </a:solidFill>
        </a:fill>
      </a:tcStyle>
    </a:band2H>
    <a:firstCo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381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381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lastRow>
    <a:fir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381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E5E1C5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solidFill>
                <a:srgbClr val="44444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AB0B5">
              <a:alpha val="10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44444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ADBD7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949E9F"/>
              </a:solidFill>
              <a:prstDash val="solid"/>
              <a:miter lim="400000"/>
            </a:ln>
          </a:left>
          <a:right>
            <a:ln w="12700" cap="flat">
              <a:solidFill>
                <a:srgbClr val="949E9F"/>
              </a:solidFill>
              <a:prstDash val="solid"/>
              <a:miter lim="400000"/>
            </a:ln>
          </a:right>
          <a:top>
            <a:ln w="12700" cap="flat">
              <a:solidFill>
                <a:srgbClr val="949E9F"/>
              </a:solidFill>
              <a:prstDash val="solid"/>
              <a:miter lim="400000"/>
            </a:ln>
          </a:top>
          <a:bottom>
            <a:ln w="12700" cap="flat">
              <a:solidFill>
                <a:srgbClr val="949E9F"/>
              </a:solidFill>
              <a:prstDash val="solid"/>
              <a:miter lim="400000"/>
            </a:ln>
          </a:bottom>
          <a:insideH>
            <a:ln w="12700" cap="flat">
              <a:solidFill>
                <a:srgbClr val="949E9F"/>
              </a:solidFill>
              <a:prstDash val="solid"/>
              <a:miter lim="400000"/>
            </a:ln>
          </a:insideH>
          <a:insideV>
            <a:ln w="12700" cap="flat">
              <a:solidFill>
                <a:srgbClr val="949E9F"/>
              </a:solidFill>
              <a:prstDash val="solid"/>
              <a:miter lim="400000"/>
            </a:ln>
          </a:insideV>
        </a:tcBdr>
        <a:fill>
          <a:solidFill>
            <a:srgbClr val="E2E0D9"/>
          </a:solidFill>
        </a:fill>
      </a:tcStyle>
    </a:wholeTbl>
    <a:band2H>
      <a:tcTxStyle b="def" i="def"/>
      <a:tcStyle>
        <a:tcBdr/>
        <a:fill>
          <a:solidFill>
            <a:srgbClr val="EFECE5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6D5D4B"/>
              </a:solidFill>
              <a:prstDash val="solid"/>
              <a:miter lim="400000"/>
            </a:ln>
          </a:left>
          <a:right>
            <a:ln w="12700" cap="flat">
              <a:solidFill>
                <a:srgbClr val="6D5D4B"/>
              </a:solidFill>
              <a:prstDash val="solid"/>
              <a:miter lim="400000"/>
            </a:ln>
          </a:right>
          <a:top>
            <a:ln w="254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6D5D4B"/>
              </a:solidFill>
              <a:prstDash val="solid"/>
              <a:miter lim="400000"/>
            </a:ln>
          </a:insideH>
          <a:insideV>
            <a:ln w="12700" cap="flat">
              <a:solidFill>
                <a:srgbClr val="6D5D4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352922"/>
              </a:solidFill>
              <a:prstDash val="solid"/>
              <a:miter lim="400000"/>
            </a:ln>
          </a:left>
          <a:right>
            <a:ln w="12700" cap="flat">
              <a:solidFill>
                <a:srgbClr val="352922"/>
              </a:solidFill>
              <a:prstDash val="solid"/>
              <a:miter lim="400000"/>
            </a:ln>
          </a:right>
          <a:top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3">
              <a:alpha val="38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39393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A5A8A3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CDCB">
              <a:alpha val="21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3939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079500" y="2438400"/>
            <a:ext cx="11176000" cy="29210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079500" y="5346700"/>
            <a:ext cx="11176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2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Image"/>
          <p:cNvSpPr/>
          <p:nvPr>
            <p:ph type="pic" sz="half" idx="13"/>
          </p:nvPr>
        </p:nvSpPr>
        <p:spPr>
          <a:xfrm>
            <a:off x="1015999" y="1176019"/>
            <a:ext cx="5261430" cy="7366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3" name="Image"/>
          <p:cNvSpPr/>
          <p:nvPr>
            <p:ph type="pic" sz="half" idx="14"/>
          </p:nvPr>
        </p:nvSpPr>
        <p:spPr>
          <a:xfrm>
            <a:off x="6743700" y="1181100"/>
            <a:ext cx="5257800" cy="736092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Image"/>
          <p:cNvSpPr/>
          <p:nvPr>
            <p:ph type="pic" sz="quarter" idx="13"/>
          </p:nvPr>
        </p:nvSpPr>
        <p:spPr>
          <a:xfrm>
            <a:off x="6743700" y="5207000"/>
            <a:ext cx="5257800" cy="3454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Image"/>
          <p:cNvSpPr/>
          <p:nvPr>
            <p:ph type="pic" sz="quarter" idx="14"/>
          </p:nvPr>
        </p:nvSpPr>
        <p:spPr>
          <a:xfrm>
            <a:off x="6743700" y="1282700"/>
            <a:ext cx="5257800" cy="3429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Image"/>
          <p:cNvSpPr/>
          <p:nvPr>
            <p:ph type="pic" sz="half" idx="15"/>
          </p:nvPr>
        </p:nvSpPr>
        <p:spPr>
          <a:xfrm>
            <a:off x="1011464" y="1277619"/>
            <a:ext cx="5270501" cy="7378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58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14"/>
          </p:nvPr>
        </p:nvSpPr>
        <p:spPr>
          <a:xfrm>
            <a:off x="1270000" y="39116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2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sz="half" idx="13"/>
          </p:nvPr>
        </p:nvSpPr>
        <p:spPr>
          <a:xfrm>
            <a:off x="1854200" y="1441449"/>
            <a:ext cx="9612313" cy="4889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43700" y="1193800"/>
            <a:ext cx="5257800" cy="736092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14400" y="1193800"/>
            <a:ext cx="5270500" cy="3911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14400" y="5219700"/>
            <a:ext cx="5270500" cy="3378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43700" y="2997200"/>
            <a:ext cx="5270201" cy="5397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14400" y="2705100"/>
            <a:ext cx="5118100" cy="6019800"/>
          </a:xfrm>
          <a:prstGeom prst="rect">
            <a:avLst/>
          </a:prstGeom>
        </p:spPr>
        <p:txBody>
          <a:bodyPr/>
          <a:lstStyle>
            <a:lvl1pPr marL="342900" indent="-342900">
              <a:defRPr sz="3400"/>
            </a:lvl1pPr>
            <a:lvl2pPr marL="685800" indent="-342900">
              <a:defRPr sz="3400"/>
            </a:lvl2pPr>
            <a:lvl3pPr marL="1028700" indent="-342900">
              <a:defRPr sz="3400"/>
            </a:lvl3pPr>
            <a:lvl4pPr marL="1371600" indent="-342900">
              <a:defRPr sz="3400"/>
            </a:lvl4pPr>
            <a:lvl5pPr marL="1714500" indent="-342900"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14400" y="685800"/>
            <a:ext cx="11176000" cy="8382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idx="13"/>
          </p:nvPr>
        </p:nvSpPr>
        <p:spPr>
          <a:xfrm>
            <a:off x="1016000" y="1219200"/>
            <a:ext cx="10985500" cy="5588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016000" y="7200900"/>
            <a:ext cx="5207000" cy="6604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  <a:lvl2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2pPr>
            <a:lvl3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3pPr>
            <a:lvl4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4pPr>
            <a:lvl5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14400" y="2717800"/>
            <a:ext cx="111760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434343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1pPr>
      <a:lvl2pPr marL="8382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2pPr>
      <a:lvl3pPr marL="12573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3pPr>
      <a:lvl4pPr marL="16764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4pPr>
      <a:lvl5pPr marL="20955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5pPr>
      <a:lvl6pPr marL="25146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6pPr>
      <a:lvl7pPr marL="29337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7pPr>
      <a:lvl8pPr marL="33528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8pPr>
      <a:lvl9pPr marL="37719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hyperlink" Target="http://www.APWorldReview.com" TargetMode="Externa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"/><Relationship Id="rId3" Type="http://schemas.openxmlformats.org/officeDocument/2006/relationships/image" Target="../media/image5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AP World Review: Video #21: Islam, Part II (Key Concepts 3.1, III, A, 3.2, I, B, 3.3, III, D)"/>
          <p:cNvSpPr txBox="1"/>
          <p:nvPr>
            <p:ph type="ctrTitle"/>
          </p:nvPr>
        </p:nvSpPr>
        <p:spPr>
          <a:xfrm>
            <a:off x="1079500" y="25400"/>
            <a:ext cx="11176000" cy="2921000"/>
          </a:xfrm>
          <a:prstGeom prst="rect">
            <a:avLst/>
          </a:prstGeom>
        </p:spPr>
        <p:txBody>
          <a:bodyPr/>
          <a:lstStyle>
            <a:lvl1pPr defTabSz="508254">
              <a:defRPr spc="201" sz="5046">
                <a:effectLst>
                  <a:outerShdw sx="100000" sy="100000" kx="0" ky="0" algn="b" rotWithShape="0" blurRad="22098" dist="22098" dir="162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AP World Review: Video #21: Islam, Part II (Key Concepts 3.1, III, A, 3.2, I, B, 3.3, III, D)</a:t>
            </a:r>
          </a:p>
        </p:txBody>
      </p:sp>
      <p:pic>
        <p:nvPicPr>
          <p:cNvPr id="13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18815" y="3136900"/>
            <a:ext cx="3967170" cy="4913187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www.APWorldReview.com"/>
          <p:cNvSpPr txBox="1"/>
          <p:nvPr/>
        </p:nvSpPr>
        <p:spPr>
          <a:xfrm>
            <a:off x="4007222" y="8578849"/>
            <a:ext cx="499035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www.APWorldReview.com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ee You Back Here For Video #22: Bantu Migrations &amp; Islamic Trade"/>
          <p:cNvSpPr txBox="1"/>
          <p:nvPr>
            <p:ph type="title"/>
          </p:nvPr>
        </p:nvSpPr>
        <p:spPr>
          <a:xfrm>
            <a:off x="431800" y="215503"/>
            <a:ext cx="12258775" cy="2045792"/>
          </a:xfrm>
          <a:prstGeom prst="rect">
            <a:avLst/>
          </a:prstGeom>
        </p:spPr>
        <p:txBody>
          <a:bodyPr/>
          <a:lstStyle/>
          <a:p>
            <a:pPr/>
            <a:r>
              <a:t>See You Back Here For Video #22: Bantu Migrations &amp; Islamic Trade </a:t>
            </a:r>
          </a:p>
        </p:txBody>
      </p:sp>
      <p:sp>
        <p:nvSpPr>
          <p:cNvPr id="174" name="Thanks for watching…"/>
          <p:cNvSpPr txBox="1"/>
          <p:nvPr>
            <p:ph type="body" idx="1"/>
          </p:nvPr>
        </p:nvSpPr>
        <p:spPr>
          <a:xfrm>
            <a:off x="431800" y="2273300"/>
            <a:ext cx="7104857" cy="7224217"/>
          </a:xfrm>
          <a:prstGeom prst="rect">
            <a:avLst/>
          </a:prstGeom>
        </p:spPr>
        <p:txBody>
          <a:bodyPr/>
          <a:lstStyle/>
          <a:p>
            <a:pPr/>
            <a:r>
              <a:t>Thanks for watching</a:t>
            </a:r>
          </a:p>
          <a:p>
            <a:pPr/>
            <a:r>
              <a:t>Best of luck!</a:t>
            </a:r>
          </a:p>
        </p:txBody>
      </p:sp>
      <p:pic>
        <p:nvPicPr>
          <p:cNvPr id="17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89015" y="3258406"/>
            <a:ext cx="3967170" cy="49131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Attacks On The Abbasid Empire"/>
          <p:cNvSpPr txBox="1"/>
          <p:nvPr>
            <p:ph type="title"/>
          </p:nvPr>
        </p:nvSpPr>
        <p:spPr>
          <a:xfrm>
            <a:off x="431800" y="215503"/>
            <a:ext cx="12258775" cy="2045792"/>
          </a:xfrm>
          <a:prstGeom prst="rect">
            <a:avLst/>
          </a:prstGeom>
        </p:spPr>
        <p:txBody>
          <a:bodyPr/>
          <a:lstStyle/>
          <a:p>
            <a:pPr/>
            <a:r>
              <a:t>Attacks On The Abbasid Empire</a:t>
            </a:r>
          </a:p>
        </p:txBody>
      </p:sp>
      <p:sp>
        <p:nvSpPr>
          <p:cNvPr id="142" name="4 major groups attacked the Abbasids in the 12th and 13th centuries:…"/>
          <p:cNvSpPr txBox="1"/>
          <p:nvPr>
            <p:ph type="body" idx="1"/>
          </p:nvPr>
        </p:nvSpPr>
        <p:spPr>
          <a:xfrm>
            <a:off x="431800" y="2273300"/>
            <a:ext cx="7104857" cy="7224217"/>
          </a:xfrm>
          <a:prstGeom prst="rect">
            <a:avLst/>
          </a:prstGeom>
        </p:spPr>
        <p:txBody>
          <a:bodyPr/>
          <a:lstStyle/>
          <a:p>
            <a:pPr marL="274320" indent="-274320" defTabSz="467359">
              <a:spcBef>
                <a:spcPts val="3000"/>
              </a:spcBef>
              <a:defRPr sz="2720"/>
            </a:pPr>
            <a:r>
              <a:t>4 major groups attacked the Abbasids in the 12th and 13th centuries:</a:t>
            </a:r>
          </a:p>
          <a:p>
            <a:pPr lvl="1" marL="548640" indent="-274320" defTabSz="467359">
              <a:spcBef>
                <a:spcPts val="3000"/>
              </a:spcBef>
              <a:defRPr sz="2720"/>
            </a:pPr>
            <a:r>
              <a:t>Mamluks - Turkic groups that took control of Egypt and spread across North Africa</a:t>
            </a:r>
          </a:p>
          <a:p>
            <a:pPr lvl="1" marL="548640" indent="-274320" defTabSz="467359">
              <a:spcBef>
                <a:spcPts val="3000"/>
              </a:spcBef>
              <a:defRPr sz="2720"/>
            </a:pPr>
            <a:r>
              <a:t>Seljuk Turks - From Central Asia, took over Baghdad</a:t>
            </a:r>
          </a:p>
          <a:p>
            <a:pPr lvl="2" marL="822960" indent="-274320" defTabSz="467359">
              <a:spcBef>
                <a:spcPts val="3000"/>
              </a:spcBef>
              <a:defRPr sz="2720"/>
            </a:pPr>
            <a:r>
              <a:t>Leader was titled Sultan, reduced the power of the caliph</a:t>
            </a:r>
          </a:p>
          <a:p>
            <a:pPr lvl="1" marL="548640" indent="-274320" defTabSz="467359">
              <a:spcBef>
                <a:spcPts val="3000"/>
              </a:spcBef>
              <a:defRPr sz="2720"/>
            </a:pPr>
            <a:r>
              <a:t>Crusaders - Seljuk Turks limited access to Jerusalem, led to the Crusades (more in future video)</a:t>
            </a:r>
          </a:p>
          <a:p>
            <a:pPr lvl="1" marL="548640" indent="-274320" defTabSz="467359">
              <a:spcBef>
                <a:spcPts val="3000"/>
              </a:spcBef>
              <a:defRPr sz="2720"/>
            </a:pPr>
            <a:r>
              <a:t>Mongols - 1258 kicked the Seljuks out of Baghdad</a:t>
            </a:r>
          </a:p>
        </p:txBody>
      </p:sp>
      <p:pic>
        <p:nvPicPr>
          <p:cNvPr id="14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34500" y="2051050"/>
            <a:ext cx="2159000" cy="2654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21600" y="4984750"/>
            <a:ext cx="5256545" cy="32064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2" grpId="1"/>
      <p:bldP build="whole" bldLvl="1" animBg="1" rev="0" advAuto="0" spid="14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Economic Issues Under The Abbasids"/>
          <p:cNvSpPr txBox="1"/>
          <p:nvPr>
            <p:ph type="title"/>
          </p:nvPr>
        </p:nvSpPr>
        <p:spPr>
          <a:xfrm>
            <a:off x="431800" y="215503"/>
            <a:ext cx="12258775" cy="2045792"/>
          </a:xfrm>
          <a:prstGeom prst="rect">
            <a:avLst/>
          </a:prstGeom>
        </p:spPr>
        <p:txBody>
          <a:bodyPr/>
          <a:lstStyle/>
          <a:p>
            <a:pPr/>
            <a:r>
              <a:t>Economic Issues Under The Abbasids </a:t>
            </a:r>
          </a:p>
        </p:txBody>
      </p:sp>
      <p:sp>
        <p:nvSpPr>
          <p:cNvPr id="147" name="More goods on the Silk Roads shifted to northern routes, leaving out Baghdad…"/>
          <p:cNvSpPr txBox="1"/>
          <p:nvPr>
            <p:ph type="body" idx="1"/>
          </p:nvPr>
        </p:nvSpPr>
        <p:spPr>
          <a:xfrm>
            <a:off x="431800" y="2273300"/>
            <a:ext cx="7104857" cy="7224217"/>
          </a:xfrm>
          <a:prstGeom prst="rect">
            <a:avLst/>
          </a:prstGeom>
        </p:spPr>
        <p:txBody>
          <a:bodyPr/>
          <a:lstStyle/>
          <a:p>
            <a:pPr/>
            <a:r>
              <a:t>More goods on the Silk Roads shifted to northern routes, leaving out Baghdad</a:t>
            </a:r>
          </a:p>
          <a:p>
            <a:pPr/>
            <a:r>
              <a:t>Baghdad infrastructure decreased </a:t>
            </a:r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58100" y="4055710"/>
            <a:ext cx="5091999" cy="33185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8" grpId="2"/>
      <p:bldP build="p" bldLvl="5" animBg="1" rev="0" advAuto="0" spid="14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Islam In Europe"/>
          <p:cNvSpPr txBox="1"/>
          <p:nvPr>
            <p:ph type="title"/>
          </p:nvPr>
        </p:nvSpPr>
        <p:spPr>
          <a:xfrm>
            <a:off x="431800" y="215503"/>
            <a:ext cx="12258775" cy="2045792"/>
          </a:xfrm>
          <a:prstGeom prst="rect">
            <a:avLst/>
          </a:prstGeom>
        </p:spPr>
        <p:txBody>
          <a:bodyPr/>
          <a:lstStyle/>
          <a:p>
            <a:pPr/>
            <a:r>
              <a:t>Islam In Europe</a:t>
            </a:r>
          </a:p>
        </p:txBody>
      </p:sp>
      <p:sp>
        <p:nvSpPr>
          <p:cNvPr id="151" name="Umayyad Dynasty expanded into North Africa and Spain in 711…"/>
          <p:cNvSpPr txBox="1"/>
          <p:nvPr>
            <p:ph type="body" idx="1"/>
          </p:nvPr>
        </p:nvSpPr>
        <p:spPr>
          <a:xfrm>
            <a:off x="431800" y="2273300"/>
            <a:ext cx="7104857" cy="7224217"/>
          </a:xfrm>
          <a:prstGeom prst="rect">
            <a:avLst/>
          </a:prstGeom>
        </p:spPr>
        <p:txBody>
          <a:bodyPr/>
          <a:lstStyle/>
          <a:p>
            <a:pPr marL="236600" indent="-236600" defTabSz="403097">
              <a:spcBef>
                <a:spcPts val="2600"/>
              </a:spcBef>
              <a:defRPr sz="2346"/>
            </a:pPr>
            <a:r>
              <a:t>Umayyad Dynasty expanded into North Africa and Spain in 711</a:t>
            </a:r>
          </a:p>
          <a:p>
            <a:pPr lvl="1" marL="473201" indent="-236600" defTabSz="403097">
              <a:spcBef>
                <a:spcPts val="2600"/>
              </a:spcBef>
              <a:defRPr sz="2346"/>
            </a:pPr>
            <a:r>
              <a:t>Cordoba was named the capital of Spain</a:t>
            </a:r>
          </a:p>
          <a:p>
            <a:pPr marL="236600" indent="-236600" defTabSz="403097">
              <a:spcBef>
                <a:spcPts val="2600"/>
              </a:spcBef>
              <a:defRPr sz="2346"/>
            </a:pPr>
            <a:r>
              <a:t>Battle of Tours:</a:t>
            </a:r>
          </a:p>
          <a:p>
            <a:pPr lvl="1" marL="473201" indent="-236600" defTabSz="403097">
              <a:spcBef>
                <a:spcPts val="2600"/>
              </a:spcBef>
              <a:defRPr sz="2346"/>
            </a:pPr>
            <a:r>
              <a:t>Muslim forces were defeated by Frankish forces</a:t>
            </a:r>
          </a:p>
          <a:p>
            <a:pPr lvl="1" marL="473201" indent="-236600" defTabSz="403097">
              <a:spcBef>
                <a:spcPts val="2600"/>
              </a:spcBef>
              <a:defRPr sz="2346"/>
            </a:pPr>
            <a:r>
              <a:t>Limited the expansion of Islam in Western Europe</a:t>
            </a:r>
          </a:p>
          <a:p>
            <a:pPr marL="236600" indent="-236600" defTabSz="403097">
              <a:spcBef>
                <a:spcPts val="2600"/>
              </a:spcBef>
              <a:defRPr sz="2346"/>
            </a:pPr>
            <a:r>
              <a:t>Umayyads in Spain:</a:t>
            </a:r>
          </a:p>
          <a:p>
            <a:pPr lvl="1" marL="473201" indent="-236600" defTabSz="403097">
              <a:spcBef>
                <a:spcPts val="2600"/>
              </a:spcBef>
              <a:defRPr sz="2346"/>
            </a:pPr>
            <a:r>
              <a:t>Promoted trade with Asia</a:t>
            </a:r>
          </a:p>
          <a:p>
            <a:pPr lvl="1" marL="473201" indent="-236600" defTabSz="403097">
              <a:spcBef>
                <a:spcPts val="2600"/>
              </a:spcBef>
              <a:defRPr sz="2346"/>
            </a:pPr>
            <a:r>
              <a:t>Islamic architecture is still seen today</a:t>
            </a:r>
          </a:p>
          <a:p>
            <a:pPr lvl="1" marL="473201" indent="-236600" defTabSz="403097">
              <a:spcBef>
                <a:spcPts val="2600"/>
              </a:spcBef>
              <a:defRPr sz="2346"/>
            </a:pPr>
            <a:r>
              <a:t>Cordoba was a center for learning</a:t>
            </a:r>
          </a:p>
          <a:p>
            <a:pPr lvl="2" marL="709802" indent="-236600" defTabSz="403097">
              <a:spcBef>
                <a:spcPts val="2600"/>
              </a:spcBef>
              <a:defRPr sz="2346"/>
            </a:pPr>
            <a:r>
              <a:t>Ibn Rushd - famous scholar that wrote on law, philosophy, etc. </a:t>
            </a:r>
          </a:p>
        </p:txBody>
      </p:sp>
      <p:pic>
        <p:nvPicPr>
          <p:cNvPr id="15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2343150"/>
            <a:ext cx="5119022" cy="42146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46275" y="6806330"/>
            <a:ext cx="3361672" cy="26434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2" grpId="2"/>
      <p:bldP build="whole" bldLvl="1" animBg="1" rev="0" advAuto="0" spid="153" grpId="3"/>
      <p:bldP build="p" bldLvl="5" animBg="1" rev="0" advAuto="0" spid="15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Islamic Culture"/>
          <p:cNvSpPr txBox="1"/>
          <p:nvPr>
            <p:ph type="title"/>
          </p:nvPr>
        </p:nvSpPr>
        <p:spPr>
          <a:xfrm>
            <a:off x="431800" y="215503"/>
            <a:ext cx="12258775" cy="2045792"/>
          </a:xfrm>
          <a:prstGeom prst="rect">
            <a:avLst/>
          </a:prstGeom>
        </p:spPr>
        <p:txBody>
          <a:bodyPr/>
          <a:lstStyle/>
          <a:p>
            <a:pPr/>
            <a:r>
              <a:t>Islamic Culture</a:t>
            </a:r>
          </a:p>
        </p:txBody>
      </p:sp>
      <p:sp>
        <p:nvSpPr>
          <p:cNvPr id="156" name="Universities developed in Cordoba, Cairo, and Bukhara (Uzbekistan)…"/>
          <p:cNvSpPr txBox="1"/>
          <p:nvPr>
            <p:ph type="body" idx="1"/>
          </p:nvPr>
        </p:nvSpPr>
        <p:spPr>
          <a:xfrm>
            <a:off x="431800" y="2273300"/>
            <a:ext cx="7104857" cy="7224217"/>
          </a:xfrm>
          <a:prstGeom prst="rect">
            <a:avLst/>
          </a:prstGeom>
        </p:spPr>
        <p:txBody>
          <a:bodyPr/>
          <a:lstStyle/>
          <a:p>
            <a:pPr/>
            <a:r>
              <a:t>Universities developed in Cordoba, Cairo, and Bukhara (Uzbekistan)</a:t>
            </a:r>
          </a:p>
          <a:p>
            <a:pPr/>
            <a:r>
              <a:t>Islamic scholars translated Greek classics into Arabic</a:t>
            </a:r>
          </a:p>
          <a:p>
            <a:pPr lvl="1"/>
            <a:r>
              <a:t>Aristotle and others</a:t>
            </a:r>
          </a:p>
          <a:p>
            <a:pPr/>
            <a:r>
              <a:t>Introduced the number system from India</a:t>
            </a:r>
          </a:p>
        </p:txBody>
      </p:sp>
      <p:pic>
        <p:nvPicPr>
          <p:cNvPr id="15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94600" y="2552700"/>
            <a:ext cx="4981909" cy="37364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6" grpId="1"/>
      <p:bldP build="whole" bldLvl="1" animBg="1" rev="0" advAuto="0" spid="157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Islamic Social Classes"/>
          <p:cNvSpPr txBox="1"/>
          <p:nvPr>
            <p:ph type="title"/>
          </p:nvPr>
        </p:nvSpPr>
        <p:spPr>
          <a:xfrm>
            <a:off x="431800" y="215503"/>
            <a:ext cx="12258775" cy="2045792"/>
          </a:xfrm>
          <a:prstGeom prst="rect">
            <a:avLst/>
          </a:prstGeom>
        </p:spPr>
        <p:txBody>
          <a:bodyPr/>
          <a:lstStyle/>
          <a:p>
            <a:pPr/>
            <a:r>
              <a:t>Islamic Social Classes</a:t>
            </a:r>
          </a:p>
        </p:txBody>
      </p:sp>
      <p:sp>
        <p:nvSpPr>
          <p:cNvPr id="160" name="Mecca and Medina were major trading posts…"/>
          <p:cNvSpPr txBox="1"/>
          <p:nvPr>
            <p:ph type="body" idx="1"/>
          </p:nvPr>
        </p:nvSpPr>
        <p:spPr>
          <a:xfrm>
            <a:off x="431800" y="2273300"/>
            <a:ext cx="7104857" cy="7224217"/>
          </a:xfrm>
          <a:prstGeom prst="rect">
            <a:avLst/>
          </a:prstGeom>
        </p:spPr>
        <p:txBody>
          <a:bodyPr/>
          <a:lstStyle/>
          <a:p>
            <a:pPr marL="294894" indent="-294894" defTabSz="502412">
              <a:spcBef>
                <a:spcPts val="3200"/>
              </a:spcBef>
              <a:defRPr sz="2924"/>
            </a:pPr>
            <a:r>
              <a:t>Mecca and Medina were major trading posts</a:t>
            </a:r>
          </a:p>
          <a:p>
            <a:pPr marL="294894" indent="-294894" defTabSz="502412">
              <a:spcBef>
                <a:spcPts val="3200"/>
              </a:spcBef>
              <a:defRPr sz="2924"/>
            </a:pPr>
            <a:r>
              <a:t>Merchant elite class developed</a:t>
            </a:r>
          </a:p>
          <a:p>
            <a:pPr lvl="1" marL="589788" indent="-294894" defTabSz="502412">
              <a:spcBef>
                <a:spcPts val="3200"/>
              </a:spcBef>
              <a:defRPr sz="2924"/>
            </a:pPr>
            <a:r>
              <a:t>Trade routes from Indian Ocean and Central Asia</a:t>
            </a:r>
          </a:p>
          <a:p>
            <a:pPr lvl="1" marL="589788" indent="-294894" defTabSz="502412">
              <a:spcBef>
                <a:spcPts val="3200"/>
              </a:spcBef>
              <a:defRPr sz="2924"/>
            </a:pPr>
            <a:r>
              <a:t>Often gave alms (5 pillars)</a:t>
            </a:r>
          </a:p>
          <a:p>
            <a:pPr marL="294894" indent="-294894" defTabSz="502412">
              <a:spcBef>
                <a:spcPts val="3200"/>
              </a:spcBef>
              <a:defRPr sz="2924"/>
            </a:pPr>
            <a:r>
              <a:t>Mosques and Sharia influenced daily life in these regions</a:t>
            </a:r>
          </a:p>
          <a:p>
            <a:pPr marL="294894" indent="-294894" defTabSz="502412">
              <a:spcBef>
                <a:spcPts val="3200"/>
              </a:spcBef>
              <a:defRPr sz="2924"/>
            </a:pPr>
            <a:r>
              <a:t>Slavery did exist, but Muslims could not enslave other Muslims, Jews, Christians (People of the Book), and Zoroastrians</a:t>
            </a:r>
          </a:p>
          <a:p>
            <a:pPr lvl="1" marL="589788" indent="-294894" defTabSz="502412">
              <a:spcBef>
                <a:spcPts val="3200"/>
              </a:spcBef>
              <a:defRPr sz="2924"/>
            </a:pPr>
            <a:r>
              <a:t>Hereditary slavery did not develop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Women In Islam"/>
          <p:cNvSpPr txBox="1"/>
          <p:nvPr>
            <p:ph type="title"/>
          </p:nvPr>
        </p:nvSpPr>
        <p:spPr>
          <a:xfrm>
            <a:off x="431800" y="215503"/>
            <a:ext cx="12258775" cy="2045792"/>
          </a:xfrm>
          <a:prstGeom prst="rect">
            <a:avLst/>
          </a:prstGeom>
        </p:spPr>
        <p:txBody>
          <a:bodyPr/>
          <a:lstStyle/>
          <a:p>
            <a:pPr/>
            <a:r>
              <a:t>Women In Islam</a:t>
            </a:r>
          </a:p>
        </p:txBody>
      </p:sp>
      <p:sp>
        <p:nvSpPr>
          <p:cNvPr id="163" name="Cultural practices PRIOR to the founding of Islam helped influence the religion…"/>
          <p:cNvSpPr txBox="1"/>
          <p:nvPr>
            <p:ph type="body" idx="1"/>
          </p:nvPr>
        </p:nvSpPr>
        <p:spPr>
          <a:xfrm>
            <a:off x="431800" y="2273300"/>
            <a:ext cx="7104857" cy="7224217"/>
          </a:xfrm>
          <a:prstGeom prst="rect">
            <a:avLst/>
          </a:prstGeom>
        </p:spPr>
        <p:txBody>
          <a:bodyPr/>
          <a:lstStyle/>
          <a:p>
            <a:pPr marL="274320" indent="-274320" defTabSz="467359">
              <a:spcBef>
                <a:spcPts val="3000"/>
              </a:spcBef>
              <a:defRPr sz="2720"/>
            </a:pPr>
            <a:r>
              <a:t>Cultural practices PRIOR to the founding of Islam helped influence the religion</a:t>
            </a:r>
          </a:p>
          <a:p>
            <a:pPr lvl="1" marL="548640" indent="-274320" defTabSz="467359">
              <a:spcBef>
                <a:spcPts val="3000"/>
              </a:spcBef>
              <a:defRPr sz="2720"/>
            </a:pPr>
            <a:r>
              <a:t>Women often covered their heads and faces (hijab)</a:t>
            </a:r>
          </a:p>
          <a:p>
            <a:pPr marL="274320" indent="-274320" defTabSz="467359">
              <a:spcBef>
                <a:spcPts val="3000"/>
              </a:spcBef>
              <a:defRPr sz="2720"/>
            </a:pPr>
            <a:r>
              <a:t>Muhammad believed dowries should be given to the future bride, not her father</a:t>
            </a:r>
          </a:p>
          <a:p>
            <a:pPr lvl="1" marL="548640" indent="-274320" defTabSz="467359">
              <a:spcBef>
                <a:spcPts val="3000"/>
              </a:spcBef>
              <a:defRPr sz="2720"/>
            </a:pPr>
            <a:r>
              <a:t>He also forbade female infanticide</a:t>
            </a:r>
          </a:p>
          <a:p>
            <a:pPr marL="274320" indent="-274320" defTabSz="467359">
              <a:spcBef>
                <a:spcPts val="3000"/>
              </a:spcBef>
              <a:defRPr sz="2720"/>
            </a:pPr>
            <a:r>
              <a:t>Islamic women could inherit property and keep ownership after marriage</a:t>
            </a:r>
          </a:p>
          <a:p>
            <a:pPr lvl="1" marL="548640" indent="-274320" defTabSz="467359">
              <a:spcBef>
                <a:spcPts val="3000"/>
              </a:spcBef>
              <a:defRPr sz="2720"/>
            </a:pPr>
            <a:r>
              <a:t>They could also remarry if widowed</a:t>
            </a:r>
          </a:p>
          <a:p>
            <a:pPr lvl="1" marL="548640" indent="-274320" defTabSz="467359">
              <a:spcBef>
                <a:spcPts val="3000"/>
              </a:spcBef>
              <a:defRPr sz="2720"/>
            </a:pPr>
            <a:r>
              <a:t>In some instances, women could initiate divorce</a:t>
            </a:r>
          </a:p>
        </p:txBody>
      </p:sp>
      <p:pic>
        <p:nvPicPr>
          <p:cNvPr id="16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12100" y="3181350"/>
            <a:ext cx="4938204" cy="39954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4" grpId="2"/>
      <p:bldP build="p" bldLvl="5" animBg="1" rev="0" advAuto="0" spid="16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ufism"/>
          <p:cNvSpPr txBox="1"/>
          <p:nvPr>
            <p:ph type="title"/>
          </p:nvPr>
        </p:nvSpPr>
        <p:spPr>
          <a:xfrm>
            <a:off x="431800" y="215503"/>
            <a:ext cx="12258775" cy="2045792"/>
          </a:xfrm>
          <a:prstGeom prst="rect">
            <a:avLst/>
          </a:prstGeom>
        </p:spPr>
        <p:txBody>
          <a:bodyPr/>
          <a:lstStyle/>
          <a:p>
            <a:pPr/>
            <a:r>
              <a:t>Sufism </a:t>
            </a:r>
          </a:p>
        </p:txBody>
      </p:sp>
      <p:sp>
        <p:nvSpPr>
          <p:cNvPr id="167" name="As Islam spread, it changed like other religions…"/>
          <p:cNvSpPr txBox="1"/>
          <p:nvPr>
            <p:ph type="body" idx="1"/>
          </p:nvPr>
        </p:nvSpPr>
        <p:spPr>
          <a:xfrm>
            <a:off x="431800" y="2273300"/>
            <a:ext cx="7104857" cy="7224217"/>
          </a:xfrm>
          <a:prstGeom prst="rect">
            <a:avLst/>
          </a:prstGeom>
        </p:spPr>
        <p:txBody>
          <a:bodyPr/>
          <a:lstStyle/>
          <a:p>
            <a:pPr/>
            <a:r>
              <a:t>As Islam spread, it changed like other religions</a:t>
            </a:r>
          </a:p>
          <a:p>
            <a:pPr lvl="1"/>
            <a:r>
              <a:t>Buddhism &amp; Christianity</a:t>
            </a:r>
          </a:p>
          <a:p>
            <a:pPr/>
            <a:r>
              <a:t>Sufis sought to unite with God through Muhammad, rituals, and chants</a:t>
            </a:r>
          </a:p>
          <a:p>
            <a:pPr/>
            <a:r>
              <a:t>Focused on introspection (looking inward) as opposed to understanding through learning</a:t>
            </a:r>
          </a:p>
        </p:txBody>
      </p:sp>
      <p:pic>
        <p:nvPicPr>
          <p:cNvPr id="16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8200" y="3448050"/>
            <a:ext cx="2794000" cy="4533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7" grpId="1"/>
      <p:bldP build="whole" bldLvl="1" animBg="1" rev="0" advAuto="0" spid="168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Quick Recap"/>
          <p:cNvSpPr txBox="1"/>
          <p:nvPr>
            <p:ph type="title"/>
          </p:nvPr>
        </p:nvSpPr>
        <p:spPr>
          <a:xfrm>
            <a:off x="431800" y="215503"/>
            <a:ext cx="12258775" cy="2045792"/>
          </a:xfrm>
          <a:prstGeom prst="rect">
            <a:avLst/>
          </a:prstGeom>
        </p:spPr>
        <p:txBody>
          <a:bodyPr/>
          <a:lstStyle/>
          <a:p>
            <a:pPr/>
            <a:r>
              <a:t>Quick Recap</a:t>
            </a:r>
          </a:p>
        </p:txBody>
      </p:sp>
      <p:sp>
        <p:nvSpPr>
          <p:cNvPr id="171" name="4 groups that attacked the Abbasids…"/>
          <p:cNvSpPr txBox="1"/>
          <p:nvPr>
            <p:ph type="body" idx="1"/>
          </p:nvPr>
        </p:nvSpPr>
        <p:spPr>
          <a:xfrm>
            <a:off x="431800" y="2273300"/>
            <a:ext cx="7104857" cy="7224217"/>
          </a:xfrm>
          <a:prstGeom prst="rect">
            <a:avLst/>
          </a:prstGeom>
        </p:spPr>
        <p:txBody>
          <a:bodyPr/>
          <a:lstStyle/>
          <a:p>
            <a:pPr marL="329184" indent="-329184" defTabSz="560831">
              <a:spcBef>
                <a:spcPts val="3600"/>
              </a:spcBef>
              <a:defRPr sz="3264"/>
            </a:pPr>
            <a:r>
              <a:t>4 groups that attacked the Abbasids </a:t>
            </a:r>
          </a:p>
          <a:p>
            <a:pPr marL="329184" indent="-329184" defTabSz="560831">
              <a:spcBef>
                <a:spcPts val="3600"/>
              </a:spcBef>
              <a:defRPr sz="3264"/>
            </a:pPr>
            <a:r>
              <a:t>Islam in Europe</a:t>
            </a:r>
          </a:p>
          <a:p>
            <a:pPr lvl="1" marL="658368" indent="-329184" defTabSz="560831">
              <a:spcBef>
                <a:spcPts val="3600"/>
              </a:spcBef>
              <a:defRPr sz="3264"/>
            </a:pPr>
            <a:r>
              <a:t>Battle of the Tours</a:t>
            </a:r>
          </a:p>
          <a:p>
            <a:pPr marL="329184" indent="-329184" defTabSz="560831">
              <a:spcBef>
                <a:spcPts val="3600"/>
              </a:spcBef>
              <a:defRPr sz="3264"/>
            </a:pPr>
            <a:r>
              <a:t>Islamic culture and cultural preservations</a:t>
            </a:r>
          </a:p>
          <a:p>
            <a:pPr marL="329184" indent="-329184" defTabSz="560831">
              <a:spcBef>
                <a:spcPts val="3600"/>
              </a:spcBef>
              <a:defRPr sz="3264"/>
            </a:pPr>
            <a:r>
              <a:t>Islamic merchants</a:t>
            </a:r>
          </a:p>
          <a:p>
            <a:pPr marL="329184" indent="-329184" defTabSz="560831">
              <a:spcBef>
                <a:spcPts val="3600"/>
              </a:spcBef>
              <a:defRPr sz="3264"/>
            </a:pPr>
            <a:r>
              <a:t>Women in Islam</a:t>
            </a:r>
          </a:p>
          <a:p>
            <a:pPr marL="329184" indent="-329184" defTabSz="560831">
              <a:spcBef>
                <a:spcPts val="3600"/>
              </a:spcBef>
              <a:defRPr sz="3264"/>
            </a:pPr>
            <a:r>
              <a:t>Sufism and how Islam changed as it spread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1" grpId="1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72675A"/>
      </a:dk1>
      <a:lt1>
        <a:srgbClr val="184472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000000"/>
      </a:dk1>
      <a:lt1>
        <a:srgbClr val="FFFFFF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