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://www.APWorldReview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 World Review: Video #19: The Byzantine Empire (Key Concepts 3.1, I, A, E, 3.2, I, A)"/>
          <p:cNvSpPr txBox="1"/>
          <p:nvPr>
            <p:ph type="ctrTitle"/>
          </p:nvPr>
        </p:nvSpPr>
        <p:spPr>
          <a:xfrm>
            <a:off x="345975" y="292100"/>
            <a:ext cx="12312850" cy="2040236"/>
          </a:xfrm>
          <a:prstGeom prst="rect">
            <a:avLst/>
          </a:prstGeom>
        </p:spPr>
        <p:txBody>
          <a:bodyPr/>
          <a:lstStyle>
            <a:lvl1pPr defTabSz="373887">
              <a:defRPr spc="-81" sz="4096"/>
            </a:lvl1pPr>
          </a:lstStyle>
          <a:p>
            <a:pPr/>
            <a:r>
              <a:t>AP World Review: Video #19: The Byzantine Empire (Key Concepts 3.1, I, A, E, 3.2, I, A)</a:t>
            </a:r>
          </a:p>
        </p:txBody>
      </p:sp>
      <p:sp>
        <p:nvSpPr>
          <p:cNvPr id="144" name="Everything You Need To Know About The Byzantine Empire To Succeed In AP World"/>
          <p:cNvSpPr txBox="1"/>
          <p:nvPr>
            <p:ph type="subTitle" sz="quarter" idx="1"/>
          </p:nvPr>
        </p:nvSpPr>
        <p:spPr>
          <a:xfrm>
            <a:off x="1092200" y="25908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The Byzantine Empire To Succeed In AP World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3136900"/>
            <a:ext cx="4318000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ww.APWorldReview.com"/>
          <p:cNvSpPr txBox="1"/>
          <p:nvPr/>
        </p:nvSpPr>
        <p:spPr>
          <a:xfrm>
            <a:off x="3743693" y="8706256"/>
            <a:ext cx="5161814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www.APWorldReview.com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rt And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 And Architecture</a:t>
            </a:r>
          </a:p>
        </p:txBody>
      </p:sp>
      <p:sp>
        <p:nvSpPr>
          <p:cNvPr id="182" name="Literature focused on Christianity and the lives of Jesus and Mary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Literature focused on Christianity and the lives of Jesus and Mary</a:t>
            </a:r>
          </a:p>
          <a:p>
            <a:pPr>
              <a:buBlip>
                <a:blip r:embed="rId2"/>
              </a:buBlip>
            </a:pPr>
            <a:r>
              <a:t>Hagia Sophia - largest structure in the world for its time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Muslim Conqu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Muslim Conquests</a:t>
            </a:r>
          </a:p>
        </p:txBody>
      </p:sp>
      <p:sp>
        <p:nvSpPr>
          <p:cNvPr id="185" name="Saljuq Turks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Saljuq Turks 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1071 - defeated Byzantine army in eastern Anatolia </a:t>
            </a:r>
          </a:p>
          <a:p>
            <a:pPr lvl="2" marL="1792223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More Turks came into Anatolia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Rejected Byzantine authority, taxed churches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Weakened the Empire until its fall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3699" y="3454400"/>
            <a:ext cx="5709599" cy="4476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  <p:bldP build="whole" bldLvl="1" animBg="1" rev="0" advAuto="0" spid="1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ecline Of The Emp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Decline Of The Empire</a:t>
            </a:r>
          </a:p>
        </p:txBody>
      </p:sp>
      <p:sp>
        <p:nvSpPr>
          <p:cNvPr id="189" name="Normans took control of Sicily in 1071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Normans took control of Sicily in 1071</a:t>
            </a:r>
          </a:p>
          <a:p>
            <a:pPr>
              <a:buBlip>
                <a:blip r:embed="rId2"/>
              </a:buBlip>
            </a:pPr>
            <a:r>
              <a:t>4th Crusade (1202 - 1204) - soldiers sacked the city of Constantinople </a:t>
            </a:r>
          </a:p>
          <a:p>
            <a:pPr>
              <a:buBlip>
                <a:blip r:embed="rId2"/>
              </a:buBlip>
            </a:pPr>
            <a:r>
              <a:t>Constantinople fell to Ottoman Turks in 1453 C.E.</a:t>
            </a:r>
          </a:p>
          <a:p>
            <a:pPr lvl="1">
              <a:buBlip>
                <a:blip r:embed="rId2"/>
              </a:buBlip>
            </a:pPr>
            <a:r>
              <a:t>Renamed to Istanbul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4121150"/>
            <a:ext cx="5839921" cy="3640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  <p:bldP build="whole" bldLvl="1" animBg="1" rev="0" advAuto="0" spid="19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93" name="Significance of Constantinople…"/>
          <p:cNvSpPr txBox="1"/>
          <p:nvPr>
            <p:ph type="body" idx="1"/>
          </p:nvPr>
        </p:nvSpPr>
        <p:spPr>
          <a:xfrm>
            <a:off x="406400" y="2755900"/>
            <a:ext cx="12023329" cy="6624340"/>
          </a:xfrm>
          <a:prstGeom prst="rect">
            <a:avLst/>
          </a:prstGeom>
        </p:spPr>
        <p:txBody>
          <a:bodyPr/>
          <a:lstStyle/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Significance of Constantinople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Theocracy &amp; Caesaropapism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Justinian and Theodora - Justinian’s Code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Schism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Importance of the Silk Roads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Theme System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Hagia Sophia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Decline of the Empire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ee You Back Here For Video #20: Isl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#20: Islam</a:t>
            </a:r>
          </a:p>
        </p:txBody>
      </p:sp>
      <p:sp>
        <p:nvSpPr>
          <p:cNvPr id="196" name="Thanks for watching…"/>
          <p:cNvSpPr txBox="1"/>
          <p:nvPr>
            <p:ph type="body" sz="half" idx="1"/>
          </p:nvPr>
        </p:nvSpPr>
        <p:spPr>
          <a:xfrm>
            <a:off x="1498600" y="3340100"/>
            <a:ext cx="4826000" cy="5384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4900" y="3352800"/>
            <a:ext cx="4318000" cy="535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e Byzantine Empire - An Intr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Byzantine Empire - An Intro</a:t>
            </a:r>
          </a:p>
        </p:txBody>
      </p:sp>
      <p:sp>
        <p:nvSpPr>
          <p:cNvPr id="149" name="Emperor Constantine turned the city of Byzantium into Constantinople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Emperor Constantine turned the city of Byzantium into Constantinople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While the western half of the Roman Empire fell in the 5th century, the eastern half, the Byzantine Empire prospered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By 527 C.E. the Byzantine Empire stretched across North Africa, Spain, the Mediterranean, and Southwest Asia (Middle East)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9" y="3657599"/>
            <a:ext cx="5585617" cy="2159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  <p:bldP build="whole" bldLvl="1" animBg="1" rev="0" advAuto="0" spid="15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nstantino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Constantinople</a:t>
            </a:r>
          </a:p>
        </p:txBody>
      </p:sp>
      <p:sp>
        <p:nvSpPr>
          <p:cNvPr id="153" name="The city was surrounded by a defensive wall - protect from invasion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The city was surrounded by a defensive wall - protect from invasion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Center for trade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Capital of the Byzantine Empire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Had many libraries, museums, baths, etc. </a:t>
            </a:r>
          </a:p>
          <a:p>
            <a:pPr marL="510286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Named after Emperor Constantine:</a:t>
            </a:r>
          </a:p>
          <a:p>
            <a:pPr lvl="1" marL="1020572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Converted to Christianity</a:t>
            </a:r>
          </a:p>
          <a:p>
            <a:pPr lvl="2" marL="1530858" indent="-510286" defTabSz="479044">
              <a:spcBef>
                <a:spcPts val="3400"/>
              </a:spcBef>
              <a:buBlip>
                <a:blip r:embed="rId2"/>
              </a:buBlip>
              <a:defRPr sz="2788"/>
            </a:pPr>
            <a:r>
              <a:t>Claimed divine favor 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2200" y="3289300"/>
            <a:ext cx="4102882" cy="5557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p" bldLvl="5" animBg="1" rev="0" advAuto="0" spid="1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tructure Of Gover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Structure Of Government</a:t>
            </a:r>
          </a:p>
        </p:txBody>
      </p:sp>
      <p:sp>
        <p:nvSpPr>
          <p:cNvPr id="157" name="Centralized bureaucracy…"/>
          <p:cNvSpPr txBox="1"/>
          <p:nvPr>
            <p:ph type="body" idx="1"/>
          </p:nvPr>
        </p:nvSpPr>
        <p:spPr>
          <a:xfrm>
            <a:off x="406400" y="2755900"/>
            <a:ext cx="12192000" cy="662434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Centralized bureaucracy</a:t>
            </a:r>
          </a:p>
          <a:p>
            <a:pPr>
              <a:buBlip>
                <a:blip r:embed="rId2"/>
              </a:buBlip>
            </a:pPr>
            <a:r>
              <a:t>Theocracy - no separation between church and state</a:t>
            </a:r>
          </a:p>
          <a:p>
            <a:pPr>
              <a:buBlip>
                <a:blip r:embed="rId2"/>
              </a:buBlip>
            </a:pPr>
            <a:r>
              <a:t>“Caesaropapism”:</a:t>
            </a:r>
          </a:p>
          <a:p>
            <a:pPr lvl="1">
              <a:buBlip>
                <a:blip r:embed="rId2"/>
              </a:buBlip>
            </a:pPr>
            <a:r>
              <a:t>Head of state is also the head of church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Key People - Justinian &amp; Theodo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People - Justinian &amp; Theodora</a:t>
            </a:r>
          </a:p>
        </p:txBody>
      </p:sp>
      <p:sp>
        <p:nvSpPr>
          <p:cNvPr id="160" name="Justinian ruled from 527 - 565 C.E.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 marL="398271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Justinian ruled from 527 - 565 C.E.</a:t>
            </a:r>
          </a:p>
          <a:p>
            <a:pPr marL="398271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Church of Hagia Sophia</a:t>
            </a:r>
          </a:p>
          <a:p>
            <a:pPr lvl="1" marL="796543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Domed structure - example of Christian Architecture</a:t>
            </a:r>
          </a:p>
          <a:p>
            <a:pPr marL="398271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Justinian’s Code:</a:t>
            </a:r>
          </a:p>
          <a:p>
            <a:pPr lvl="1" marL="796543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Codified Roman law</a:t>
            </a:r>
          </a:p>
          <a:p>
            <a:pPr lvl="1" marL="796543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Influenced most of Europe and other areas</a:t>
            </a:r>
          </a:p>
          <a:p>
            <a:pPr marL="398271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Expansion under Justinian:</a:t>
            </a:r>
          </a:p>
          <a:p>
            <a:pPr lvl="1" marL="796543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533 - 565: gained control of Italy, Sicily, North Africa, and Spain</a:t>
            </a:r>
          </a:p>
          <a:p>
            <a:pPr lvl="1" marL="796543" indent="-398271" defTabSz="373887">
              <a:spcBef>
                <a:spcPts val="2600"/>
              </a:spcBef>
              <a:buBlip>
                <a:blip r:embed="rId2"/>
              </a:buBlip>
              <a:defRPr sz="2176"/>
            </a:pPr>
            <a:r>
              <a:t>Defeated the Sassanids in the Middle East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0200" y="1943100"/>
            <a:ext cx="27940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9600" y="5969000"/>
            <a:ext cx="2540000" cy="325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Key People - Heraclius &amp; Leo I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People - Heraclius &amp; Leo III</a:t>
            </a:r>
          </a:p>
        </p:txBody>
      </p:sp>
      <p:sp>
        <p:nvSpPr>
          <p:cNvPr id="165" name="Heraclius (610 - 640 C.E.)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Heraclius (610 - 640 C.E.)</a:t>
            </a:r>
          </a:p>
          <a:p>
            <a:pPr lvl="1" marL="908558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Resisted Islamic forces from the east</a:t>
            </a:r>
          </a:p>
          <a:p>
            <a:pPr lvl="1" marL="908558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Reduced the Sassanids power in Southwest Asia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Leo III:</a:t>
            </a:r>
          </a:p>
          <a:p>
            <a:pPr lvl="1" marL="908558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Byzantine Emperor from 717 - 740 C.E.</a:t>
            </a:r>
          </a:p>
          <a:p>
            <a:pPr lvl="1" marL="908558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Expanded Byzantine territory in Asia Minor (Turkey)</a:t>
            </a:r>
          </a:p>
          <a:p>
            <a:pPr lvl="1" marL="908558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Iconoclasm - destroyed religious images and prohibited them in churches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1599" y="3187673"/>
            <a:ext cx="5972209" cy="2767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5200" y="6337930"/>
            <a:ext cx="2794000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  <p:bldP build="whole" bldLvl="1" animBg="1" rev="0" advAuto="0" spid="167" grpId="3"/>
      <p:bldP build="whole" bldLvl="1" animBg="1" rev="0" advAuto="0" spid="16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ch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Schism</a:t>
            </a:r>
          </a:p>
        </p:txBody>
      </p:sp>
      <p:sp>
        <p:nvSpPr>
          <p:cNvPr id="170" name="After tensions between the Roman Catholic Church and Byzantine patriarchs, each excommunicated each other in 1054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After tensions between the Roman Catholic Church and Byzantine patriarchs, each excommunicated each other in 1054</a:t>
            </a:r>
          </a:p>
          <a:p>
            <a:pPr lvl="1">
              <a:buBlip>
                <a:blip r:embed="rId2"/>
              </a:buBlip>
            </a:pPr>
            <a:r>
              <a:t>Refused to recognize the other as “properly Christian”</a:t>
            </a:r>
          </a:p>
          <a:p>
            <a:pPr>
              <a:buBlip>
                <a:blip r:embed="rId2"/>
              </a:buBlip>
            </a:pPr>
            <a:r>
              <a:t>Eastern Orthodox Church and Roman Catholic Church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6850" y="4025900"/>
            <a:ext cx="5702300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p" bldLvl="5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ra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Trade</a:t>
            </a:r>
          </a:p>
        </p:txBody>
      </p:sp>
      <p:sp>
        <p:nvSpPr>
          <p:cNvPr id="174" name="Traded with India and China via the Silk Roads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Traded with India and China via the Silk Roads</a:t>
            </a:r>
          </a:p>
          <a:p>
            <a:pPr>
              <a:buBlip>
                <a:blip r:embed="rId2"/>
              </a:buBlip>
            </a:pPr>
            <a:r>
              <a:t>Byzantine coins were a common currency around the Mediterranean Sea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6100" y="4358570"/>
            <a:ext cx="5246085" cy="341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  <p:bldP build="whole" bldLvl="1" animBg="1" rev="0" advAuto="0" spid="17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eme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Theme System</a:t>
            </a:r>
          </a:p>
        </p:txBody>
      </p:sp>
      <p:sp>
        <p:nvSpPr>
          <p:cNvPr id="178" name="Province, called a theme, was under control of a general…"/>
          <p:cNvSpPr txBox="1"/>
          <p:nvPr>
            <p:ph type="body" sz="half" idx="1"/>
          </p:nvPr>
        </p:nvSpPr>
        <p:spPr>
          <a:xfrm>
            <a:off x="406400" y="2755900"/>
            <a:ext cx="6254750" cy="6624340"/>
          </a:xfrm>
          <a:prstGeom prst="rect">
            <a:avLst/>
          </a:prstGeom>
        </p:spPr>
        <p:txBody>
          <a:bodyPr/>
          <a:lstStyle/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Province, called a theme, was under control of a general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This general was in charge of defense and administration within the theme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Emperor would appoint generals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Armies recruited free peasants with the promise of land for service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7500" y="4057650"/>
            <a:ext cx="5816528" cy="3838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